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jrmRnBzkZcGoTe0qTj+ScBNVz9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7E0191-B633-4B32-8EEC-BBA400EA1F99}">
  <a:tblStyle styleId="{017E0191-B633-4B32-8EEC-BBA400EA1F99}" styleName="Table_0">
    <a:wholeTbl>
      <a:tcTxStyle b="off" i="off">
        <a:font>
          <a:latin typeface="游ゴシック"/>
          <a:ea typeface="游ゴシック"/>
          <a:cs typeface="游ゴシック"/>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游ゴシック"/>
          <a:ea typeface="游ゴシック"/>
          <a:cs typeface="游ゴシック"/>
        </a:font>
        <a:schemeClr val="lt1"/>
      </a:tcTxStyle>
      <a:tcStyle>
        <a:tcBdr/>
        <a:fill>
          <a:solidFill>
            <a:schemeClr val="accent1"/>
          </a:solidFill>
        </a:fill>
      </a:tcStyle>
    </a:lastCol>
    <a:firstCol>
      <a:tcTxStyle b="on" i="off">
        <a:font>
          <a:latin typeface="游ゴシック"/>
          <a:ea typeface="游ゴシック"/>
          <a:cs typeface="游ゴシック"/>
        </a:font>
        <a:schemeClr val="lt1"/>
      </a:tcTxStyle>
      <a:tcStyle>
        <a:tcBdr/>
        <a:fill>
          <a:solidFill>
            <a:schemeClr val="accent1"/>
          </a:solidFill>
        </a:fill>
      </a:tcStyle>
    </a:firstCol>
    <a:lastRow>
      <a:tcTxStyle b="on" i="off">
        <a:font>
          <a:latin typeface="游ゴシック"/>
          <a:ea typeface="游ゴシック"/>
          <a:cs typeface="游ゴシック"/>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游ゴシック"/>
          <a:ea typeface="游ゴシック"/>
          <a:cs typeface="游ゴシック"/>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5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t>代打：Wakayoさん</a:t>
            </a:r>
            <a:br>
              <a:rPr lang="ja-JP"/>
            </a:br>
            <a:r>
              <a:rPr lang="ja-JP"/>
              <a:t>ただいまよりTeam　Beesのほめられアプリ　CHEER　MEの説明を始めます。</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ja-JP"/>
              <a:t>アプリの新規性として、</a:t>
            </a:r>
            <a:br>
              <a:rPr lang="ja-JP"/>
            </a:br>
            <a:r>
              <a:rPr lang="ja-JP" sz="1200">
                <a:solidFill>
                  <a:srgbClr val="595959"/>
                </a:solidFill>
                <a:latin typeface="Meiryo"/>
                <a:ea typeface="Meiryo"/>
                <a:cs typeface="Meiryo"/>
                <a:sym typeface="Meiryo"/>
              </a:rPr>
              <a:t>AIを活用することで、</a:t>
            </a:r>
            <a:endParaRPr sz="1200">
              <a:solidFill>
                <a:srgbClr val="595959"/>
              </a:solidFill>
              <a:latin typeface="Meiryo"/>
              <a:ea typeface="Meiryo"/>
              <a:cs typeface="Meiryo"/>
              <a:sym typeface="Meiryo"/>
            </a:endParaRPr>
          </a:p>
          <a:p>
            <a:pPr marL="0" lvl="0" indent="0" algn="l" rtl="0">
              <a:lnSpc>
                <a:spcPct val="150000"/>
              </a:lnSpc>
              <a:spcBef>
                <a:spcPts val="0"/>
              </a:spcBef>
              <a:spcAft>
                <a:spcPts val="0"/>
              </a:spcAft>
              <a:buNone/>
            </a:pPr>
            <a:r>
              <a:rPr lang="ja-JP" sz="1200">
                <a:solidFill>
                  <a:srgbClr val="595959"/>
                </a:solidFill>
                <a:latin typeface="Meiryo"/>
                <a:ea typeface="Meiryo"/>
                <a:cs typeface="Meiryo"/>
                <a:sym typeface="Meiryo"/>
              </a:rPr>
              <a:t>　　カウンセラーなどの</a:t>
            </a:r>
            <a:endParaRPr sz="1200">
              <a:solidFill>
                <a:srgbClr val="595959"/>
              </a:solidFill>
              <a:latin typeface="Meiryo"/>
              <a:ea typeface="Meiryo"/>
              <a:cs typeface="Meiryo"/>
              <a:sym typeface="Meiryo"/>
            </a:endParaRPr>
          </a:p>
          <a:p>
            <a:pPr marL="0" lvl="0" indent="0" algn="l" rtl="0">
              <a:lnSpc>
                <a:spcPct val="150000"/>
              </a:lnSpc>
              <a:spcBef>
                <a:spcPts val="0"/>
              </a:spcBef>
              <a:spcAft>
                <a:spcPts val="0"/>
              </a:spcAft>
              <a:buNone/>
            </a:pPr>
            <a:r>
              <a:rPr lang="ja-JP" sz="1200">
                <a:solidFill>
                  <a:srgbClr val="595959"/>
                </a:solidFill>
                <a:latin typeface="Meiryo"/>
                <a:ea typeface="Meiryo"/>
                <a:cs typeface="Meiryo"/>
                <a:sym typeface="Meiryo"/>
              </a:rPr>
              <a:t>　　人的リソースを</a:t>
            </a:r>
            <a:endParaRPr sz="1200">
              <a:solidFill>
                <a:srgbClr val="595959"/>
              </a:solidFill>
              <a:latin typeface="Meiryo"/>
              <a:ea typeface="Meiryo"/>
              <a:cs typeface="Meiryo"/>
              <a:sym typeface="Meiryo"/>
            </a:endParaRPr>
          </a:p>
          <a:p>
            <a:pPr marL="0" lvl="0" indent="0" algn="l" rtl="0">
              <a:lnSpc>
                <a:spcPct val="150000"/>
              </a:lnSpc>
              <a:spcBef>
                <a:spcPts val="0"/>
              </a:spcBef>
              <a:spcAft>
                <a:spcPts val="0"/>
              </a:spcAft>
              <a:buNone/>
            </a:pPr>
            <a:r>
              <a:rPr lang="ja-JP" sz="1200">
                <a:solidFill>
                  <a:srgbClr val="595959"/>
                </a:solidFill>
                <a:latin typeface="Meiryo"/>
                <a:ea typeface="Meiryo"/>
                <a:cs typeface="Meiryo"/>
                <a:sym typeface="Meiryo"/>
              </a:rPr>
              <a:t>テクノロジーで代替できる</a:t>
            </a:r>
            <a:endParaRPr/>
          </a:p>
          <a:p>
            <a:pPr marL="0" lvl="0" indent="0" algn="l" rtl="0">
              <a:lnSpc>
                <a:spcPct val="150000"/>
              </a:lnSpc>
              <a:spcBef>
                <a:spcPts val="0"/>
              </a:spcBef>
              <a:spcAft>
                <a:spcPts val="0"/>
              </a:spcAft>
              <a:buNone/>
            </a:pPr>
            <a:r>
              <a:rPr lang="ja-JP" sz="1200">
                <a:solidFill>
                  <a:srgbClr val="595959"/>
                </a:solidFill>
                <a:latin typeface="Meiryo"/>
                <a:ea typeface="Meiryo"/>
                <a:cs typeface="Meiryo"/>
                <a:sym typeface="Meiryo"/>
              </a:rPr>
              <a:t>インポスター症候群と</a:t>
            </a:r>
            <a:endParaRPr sz="1200">
              <a:solidFill>
                <a:srgbClr val="595959"/>
              </a:solidFill>
              <a:latin typeface="Meiryo"/>
              <a:ea typeface="Meiryo"/>
              <a:cs typeface="Meiryo"/>
              <a:sym typeface="Meiryo"/>
            </a:endParaRPr>
          </a:p>
          <a:p>
            <a:pPr marL="0" lvl="0" indent="0" algn="l" rtl="0">
              <a:lnSpc>
                <a:spcPct val="150000"/>
              </a:lnSpc>
              <a:spcBef>
                <a:spcPts val="0"/>
              </a:spcBef>
              <a:spcAft>
                <a:spcPts val="0"/>
              </a:spcAft>
              <a:buNone/>
            </a:pPr>
            <a:r>
              <a:rPr lang="ja-JP" sz="1200">
                <a:solidFill>
                  <a:srgbClr val="595959"/>
                </a:solidFill>
                <a:latin typeface="Meiryo"/>
                <a:ea typeface="Meiryo"/>
                <a:cs typeface="Meiryo"/>
                <a:sym typeface="Meiryo"/>
              </a:rPr>
              <a:t>いう概念の知名度が低く、</a:t>
            </a:r>
            <a:endParaRPr sz="1200">
              <a:solidFill>
                <a:srgbClr val="595959"/>
              </a:solidFill>
              <a:latin typeface="Meiryo"/>
              <a:ea typeface="Meiryo"/>
              <a:cs typeface="Meiryo"/>
              <a:sym typeface="Meiryo"/>
            </a:endParaRPr>
          </a:p>
          <a:p>
            <a:pPr marL="0" lvl="0" indent="0" algn="l" rtl="0">
              <a:lnSpc>
                <a:spcPct val="150000"/>
              </a:lnSpc>
              <a:spcBef>
                <a:spcPts val="0"/>
              </a:spcBef>
              <a:spcAft>
                <a:spcPts val="0"/>
              </a:spcAft>
              <a:buNone/>
            </a:pPr>
            <a:r>
              <a:rPr lang="ja-JP" sz="1200">
                <a:solidFill>
                  <a:srgbClr val="595959"/>
                </a:solidFill>
                <a:latin typeface="Meiryo"/>
                <a:ea typeface="Meiryo"/>
                <a:cs typeface="Meiryo"/>
                <a:sym typeface="Meiryo"/>
              </a:rPr>
              <a:t>認知の高まりにより、</a:t>
            </a:r>
            <a:endParaRPr sz="1200">
              <a:solidFill>
                <a:srgbClr val="595959"/>
              </a:solidFill>
              <a:latin typeface="Meiryo"/>
              <a:ea typeface="Meiryo"/>
              <a:cs typeface="Meiryo"/>
              <a:sym typeface="Meiryo"/>
            </a:endParaRPr>
          </a:p>
          <a:p>
            <a:pPr marL="0" lvl="0" indent="0" algn="l" rtl="0">
              <a:lnSpc>
                <a:spcPct val="150000"/>
              </a:lnSpc>
              <a:spcBef>
                <a:spcPts val="0"/>
              </a:spcBef>
              <a:spcAft>
                <a:spcPts val="0"/>
              </a:spcAft>
              <a:buNone/>
            </a:pPr>
            <a:r>
              <a:rPr lang="ja-JP" sz="1200">
                <a:solidFill>
                  <a:srgbClr val="595959"/>
                </a:solidFill>
                <a:latin typeface="Meiryo"/>
                <a:ea typeface="Meiryo"/>
                <a:cs typeface="Meiryo"/>
                <a:sym typeface="Meiryo"/>
              </a:rPr>
              <a:t>需要が伸びる可能性がある。</a:t>
            </a:r>
            <a:endParaRPr/>
          </a:p>
          <a:p>
            <a:pPr marL="0" lvl="0" indent="0" algn="l" rtl="0">
              <a:spcBef>
                <a:spcPts val="0"/>
              </a:spcBef>
              <a:spcAft>
                <a:spcPts val="0"/>
              </a:spcAft>
              <a:buNone/>
            </a:pPr>
            <a:r>
              <a:rPr lang="ja-JP"/>
              <a:t>ことから、</a:t>
            </a:r>
            <a:endParaRPr/>
          </a:p>
          <a:p>
            <a:pPr marL="0" lvl="0" indent="0" algn="l" rtl="0">
              <a:lnSpc>
                <a:spcPct val="150000"/>
              </a:lnSpc>
              <a:spcBef>
                <a:spcPts val="0"/>
              </a:spcBef>
              <a:spcAft>
                <a:spcPts val="0"/>
              </a:spcAft>
              <a:buNone/>
            </a:pPr>
            <a:r>
              <a:rPr lang="ja-JP" sz="1200" b="1">
                <a:solidFill>
                  <a:srgbClr val="FF6600"/>
                </a:solidFill>
                <a:latin typeface="Meiryo"/>
                <a:ea typeface="Meiryo"/>
                <a:cs typeface="Meiryo"/>
                <a:sym typeface="Meiryo"/>
              </a:rPr>
              <a:t>20代～50代　インポスター症候群の女性に、</a:t>
            </a:r>
            <a:endParaRPr sz="1200" b="1">
              <a:solidFill>
                <a:srgbClr val="FF6600"/>
              </a:solidFill>
              <a:latin typeface="Meiryo"/>
              <a:ea typeface="Meiryo"/>
              <a:cs typeface="Meiryo"/>
              <a:sym typeface="Meiryo"/>
            </a:endParaRPr>
          </a:p>
          <a:p>
            <a:pPr marL="0" lvl="0" indent="0" algn="l" rtl="0">
              <a:lnSpc>
                <a:spcPct val="150000"/>
              </a:lnSpc>
              <a:spcBef>
                <a:spcPts val="0"/>
              </a:spcBef>
              <a:spcAft>
                <a:spcPts val="0"/>
              </a:spcAft>
              <a:buNone/>
            </a:pPr>
            <a:r>
              <a:rPr lang="ja-JP" sz="1200" b="1">
                <a:solidFill>
                  <a:srgbClr val="FF6600"/>
                </a:solidFill>
                <a:latin typeface="Meiryo"/>
                <a:ea typeface="Meiryo"/>
                <a:cs typeface="Meiryo"/>
                <a:sym typeface="Meiryo"/>
              </a:rPr>
              <a:t>アプリを利用することで、自己肯定感を上げてもらいたい！</a:t>
            </a:r>
            <a:endParaRPr sz="1200" b="1">
              <a:solidFill>
                <a:srgbClr val="FF6600"/>
              </a:solidFill>
              <a:latin typeface="Meiryo"/>
              <a:ea typeface="Meiryo"/>
              <a:cs typeface="Meiryo"/>
              <a:sym typeface="Meiryo"/>
            </a:endParaRPr>
          </a:p>
          <a:p>
            <a:pPr marL="0" lvl="0" indent="0" algn="l" rtl="0">
              <a:spcBef>
                <a:spcPts val="0"/>
              </a:spcBef>
              <a:spcAft>
                <a:spcPts val="0"/>
              </a:spcAft>
              <a:buNone/>
            </a:pPr>
            <a:r>
              <a:rPr lang="ja-JP"/>
              <a:t>という思いで開発を進めました。</a:t>
            </a:r>
            <a:endParaRPr/>
          </a:p>
          <a:p>
            <a:pPr marL="0" lvl="0" indent="0" algn="l" rtl="0">
              <a:spcBef>
                <a:spcPts val="0"/>
              </a:spcBef>
              <a:spcAft>
                <a:spcPts val="0"/>
              </a:spcAft>
              <a:buNone/>
            </a:pPr>
            <a:endParaRPr/>
          </a:p>
        </p:txBody>
      </p:sp>
      <p:sp>
        <p:nvSpPr>
          <p:cNvPr id="201" name="Google Shape;2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ja-JP"/>
              <a:t>代打：Akoさん</a:t>
            </a:r>
            <a:endParaRPr/>
          </a:p>
        </p:txBody>
      </p:sp>
      <p:sp>
        <p:nvSpPr>
          <p:cNvPr id="247" name="Google Shape;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None/>
            </a:pPr>
            <a:r>
              <a:rPr lang="ja-JP" sz="1800" b="0" i="0" u="none" strike="noStrike">
                <a:solidFill>
                  <a:srgbClr val="000000"/>
                </a:solidFill>
                <a:latin typeface="Arial"/>
                <a:ea typeface="Arial"/>
                <a:cs typeface="Arial"/>
                <a:sym typeface="Arial"/>
              </a:rPr>
              <a:t>システム構成について説明します。</a:t>
            </a:r>
            <a:endParaRPr b="0"/>
          </a:p>
          <a:p>
            <a:pPr marL="0" lvl="0" indent="0" algn="l" rtl="0">
              <a:spcBef>
                <a:spcPts val="2400"/>
              </a:spcBef>
              <a:spcAft>
                <a:spcPts val="0"/>
              </a:spcAft>
              <a:buNone/>
            </a:pPr>
            <a:r>
              <a:rPr lang="ja-JP" sz="1800" b="0" i="0" u="none" strike="noStrike">
                <a:solidFill>
                  <a:srgbClr val="000000"/>
                </a:solidFill>
                <a:latin typeface="Arial"/>
                <a:ea typeface="Arial"/>
                <a:cs typeface="Arial"/>
                <a:sym typeface="Arial"/>
              </a:rPr>
              <a:t>AWSを使用し、本番環境を構築しました。</a:t>
            </a:r>
            <a:endParaRPr b="0"/>
          </a:p>
          <a:p>
            <a:pPr marL="0" lvl="0" indent="0" algn="l" rtl="0">
              <a:spcBef>
                <a:spcPts val="2400"/>
              </a:spcBef>
              <a:spcAft>
                <a:spcPts val="0"/>
              </a:spcAft>
              <a:buNone/>
            </a:pPr>
            <a:r>
              <a:rPr lang="ja-JP" sz="1800" b="0" i="0" u="none" strike="noStrike">
                <a:solidFill>
                  <a:srgbClr val="000000"/>
                </a:solidFill>
                <a:latin typeface="Arial"/>
                <a:ea typeface="Arial"/>
                <a:cs typeface="Arial"/>
                <a:sym typeface="Arial"/>
              </a:rPr>
              <a:t>VPCのプライベートサブネットにあるEC2インスタンス内にアプリケーションサーバーを設置しました。</a:t>
            </a:r>
            <a:endParaRPr b="0"/>
          </a:p>
          <a:p>
            <a:pPr marL="0" lvl="0" indent="0" algn="l" rtl="0">
              <a:spcBef>
                <a:spcPts val="2400"/>
              </a:spcBef>
              <a:spcAft>
                <a:spcPts val="0"/>
              </a:spcAft>
              <a:buNone/>
            </a:pPr>
            <a:r>
              <a:rPr lang="ja-JP" sz="1800" b="0" i="0" u="none" strike="noStrike">
                <a:solidFill>
                  <a:srgbClr val="000000"/>
                </a:solidFill>
                <a:latin typeface="Arial"/>
                <a:ea typeface="Arial"/>
                <a:cs typeface="Arial"/>
                <a:sym typeface="Arial"/>
              </a:rPr>
              <a:t>DBにはMySQLを、セッション情報管理にはElastiCacheのRedisを使用しました。</a:t>
            </a:r>
            <a:endParaRPr b="0"/>
          </a:p>
          <a:p>
            <a:pPr marL="0" lvl="0" indent="0" algn="l" rtl="0">
              <a:spcBef>
                <a:spcPts val="2400"/>
              </a:spcBef>
              <a:spcAft>
                <a:spcPts val="0"/>
              </a:spcAft>
              <a:buNone/>
            </a:pPr>
            <a:r>
              <a:rPr lang="ja-JP" sz="1800" b="0" i="0" u="none" strike="noStrike">
                <a:solidFill>
                  <a:srgbClr val="000000"/>
                </a:solidFill>
                <a:latin typeface="Arial"/>
                <a:ea typeface="Arial"/>
                <a:cs typeface="Arial"/>
                <a:sym typeface="Arial"/>
              </a:rPr>
              <a:t>EC2については、冗長化構成を取り、ロードバランサーを設置して負荷分散を図りました。</a:t>
            </a:r>
            <a:endParaRPr b="0"/>
          </a:p>
          <a:p>
            <a:pPr marL="0" lvl="0" indent="0" algn="l" rtl="0">
              <a:spcBef>
                <a:spcPts val="2400"/>
              </a:spcBef>
              <a:spcAft>
                <a:spcPts val="1200"/>
              </a:spcAft>
              <a:buNone/>
            </a:pPr>
            <a:r>
              <a:rPr lang="ja-JP" sz="1800" b="0" i="0" u="none" strike="noStrike">
                <a:solidFill>
                  <a:srgbClr val="000000"/>
                </a:solidFill>
                <a:latin typeface="Arial"/>
                <a:ea typeface="Arial"/>
                <a:cs typeface="Arial"/>
                <a:sym typeface="Arial"/>
              </a:rPr>
              <a:t>また、アマゾン　サーティフィケート　マネージャーを通して証明書を発行し、HTTPS通信を可能にしました。</a:t>
            </a:r>
            <a:endParaRPr b="0"/>
          </a:p>
        </p:txBody>
      </p:sp>
      <p:sp>
        <p:nvSpPr>
          <p:cNvPr id="255" name="Google Shape;25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sz="1800" b="0" i="0" u="none" strike="noStrike">
                <a:solidFill>
                  <a:srgbClr val="000000"/>
                </a:solidFill>
                <a:latin typeface="Arial"/>
                <a:ea typeface="Arial"/>
                <a:cs typeface="Arial"/>
                <a:sym typeface="Arial"/>
              </a:rPr>
              <a:t>削除したコメント：</a:t>
            </a:r>
            <a:r>
              <a:rPr lang="ja-JP" sz="1800">
                <a:solidFill>
                  <a:srgbClr val="595959"/>
                </a:solidFill>
                <a:latin typeface="Meiryo"/>
                <a:ea typeface="Meiryo"/>
                <a:cs typeface="Meiryo"/>
                <a:sym typeface="Meiryo"/>
              </a:rPr>
              <a:t>機械学習の実装に適した技術としてpythonを採用。</a:t>
            </a:r>
            <a:endParaRPr sz="1800" b="0" i="0" u="none" strike="noStrike">
              <a:solidFill>
                <a:srgbClr val="000000"/>
              </a:solidFill>
              <a:latin typeface="Arial"/>
              <a:ea typeface="Arial"/>
              <a:cs typeface="Arial"/>
              <a:sym typeface="Arial"/>
            </a:endParaRPr>
          </a:p>
          <a:p>
            <a:pPr marL="0" lvl="0" indent="0" algn="l" rtl="0">
              <a:spcBef>
                <a:spcPts val="2400"/>
              </a:spcBef>
              <a:spcAft>
                <a:spcPts val="0"/>
              </a:spcAft>
              <a:buNone/>
            </a:pPr>
            <a:r>
              <a:rPr lang="ja-JP" sz="1800" b="0" i="0" u="none" strike="noStrike">
                <a:solidFill>
                  <a:srgbClr val="000000"/>
                </a:solidFill>
                <a:latin typeface="Arial"/>
                <a:ea typeface="Arial"/>
                <a:cs typeface="Arial"/>
                <a:sym typeface="Arial"/>
              </a:rPr>
              <a:t>次に、使用技術について説明します。</a:t>
            </a:r>
            <a:endParaRPr b="0"/>
          </a:p>
          <a:p>
            <a:pPr marL="0" lvl="0" indent="0" algn="l" rtl="0">
              <a:spcBef>
                <a:spcPts val="2400"/>
              </a:spcBef>
              <a:spcAft>
                <a:spcPts val="0"/>
              </a:spcAft>
              <a:buNone/>
            </a:pPr>
            <a:r>
              <a:rPr lang="ja-JP" sz="1800" b="0" i="0" u="none" strike="noStrike">
                <a:solidFill>
                  <a:srgbClr val="000000"/>
                </a:solidFill>
                <a:latin typeface="Arial"/>
                <a:ea typeface="Arial"/>
                <a:cs typeface="Arial"/>
                <a:sym typeface="Arial"/>
              </a:rPr>
              <a:t>私たちの興味やドキュメントの豊富さ、作りたいアプリケーションと合うことなどを中心に選定しました。</a:t>
            </a:r>
            <a:endParaRPr b="0"/>
          </a:p>
          <a:p>
            <a:pPr marL="0" lvl="0" indent="0" algn="l" rtl="0">
              <a:spcBef>
                <a:spcPts val="2400"/>
              </a:spcBef>
              <a:spcAft>
                <a:spcPts val="0"/>
              </a:spcAft>
              <a:buNone/>
            </a:pPr>
            <a:r>
              <a:rPr lang="ja-JP" sz="1800" b="0" i="0" u="none" strike="noStrike">
                <a:solidFill>
                  <a:srgbClr val="000000"/>
                </a:solidFill>
                <a:latin typeface="Arial"/>
                <a:ea typeface="Arial"/>
                <a:cs typeface="Arial"/>
                <a:sym typeface="Arial"/>
              </a:rPr>
              <a:t>フロントの言語はタイプスクリプトを採用し、フレームワークにはNext.js、CSSはTailwindにしました。</a:t>
            </a:r>
            <a:endParaRPr b="0"/>
          </a:p>
          <a:p>
            <a:pPr marL="0" lvl="0" indent="0" algn="l" rtl="0">
              <a:spcBef>
                <a:spcPts val="2400"/>
              </a:spcBef>
              <a:spcAft>
                <a:spcPts val="0"/>
              </a:spcAft>
              <a:buNone/>
            </a:pPr>
            <a:r>
              <a:rPr lang="ja-JP" sz="1800" b="0" i="0" u="none" strike="noStrike">
                <a:solidFill>
                  <a:srgbClr val="000000"/>
                </a:solidFill>
                <a:latin typeface="Arial"/>
                <a:ea typeface="Arial"/>
                <a:cs typeface="Arial"/>
                <a:sym typeface="Arial"/>
              </a:rPr>
              <a:t>バックエンドはPython、フレームワークにFAST API、ORMにはSQLアルケミー、パフォーマンスの向上のためにuvicornを入れ、人工知能にはOPEN AIを使用しました。</a:t>
            </a:r>
            <a:endParaRPr b="0"/>
          </a:p>
          <a:p>
            <a:pPr marL="0" lvl="0" indent="0" algn="l" rtl="0">
              <a:spcBef>
                <a:spcPts val="2400"/>
              </a:spcBef>
              <a:spcAft>
                <a:spcPts val="0"/>
              </a:spcAft>
              <a:buNone/>
            </a:pPr>
            <a:r>
              <a:rPr lang="ja-JP" sz="1800" b="0" i="0" u="none" strike="noStrike">
                <a:solidFill>
                  <a:srgbClr val="000000"/>
                </a:solidFill>
                <a:latin typeface="Arial"/>
                <a:ea typeface="Arial"/>
                <a:cs typeface="Arial"/>
                <a:sym typeface="Arial"/>
              </a:rPr>
              <a:t>サービスでは、決済にストライプ、認証にはファイヤベースを、データベースは学習でも使用したMySQLを使用しました。</a:t>
            </a:r>
            <a:endParaRPr b="0"/>
          </a:p>
          <a:p>
            <a:pPr marL="0" lvl="0" indent="0" algn="l" rtl="0">
              <a:spcBef>
                <a:spcPts val="2400"/>
              </a:spcBef>
              <a:spcAft>
                <a:spcPts val="0"/>
              </a:spcAft>
              <a:buNone/>
            </a:pPr>
            <a:r>
              <a:rPr lang="ja-JP" sz="1800" b="0" i="0" u="none" strike="noStrike">
                <a:solidFill>
                  <a:srgbClr val="000000"/>
                </a:solidFill>
                <a:latin typeface="Arial"/>
                <a:ea typeface="Arial"/>
                <a:cs typeface="Arial"/>
                <a:sym typeface="Arial"/>
              </a:rPr>
              <a:t>そして、本番環境にはAWS、開発環境にはDockerを使用してコンテナを立て、ソースコードの管理にはgitとgithubを使用しました。</a:t>
            </a:r>
            <a:endParaRPr b="0"/>
          </a:p>
          <a:p>
            <a:pPr marL="0" lvl="0" indent="0" algn="l" rtl="0">
              <a:spcBef>
                <a:spcPts val="2400"/>
              </a:spcBef>
              <a:spcAft>
                <a:spcPts val="0"/>
              </a:spcAft>
              <a:buNone/>
            </a:pPr>
            <a:r>
              <a:rPr lang="ja-JP" sz="1800" b="0" i="0" u="none" strike="noStrike">
                <a:solidFill>
                  <a:srgbClr val="000000"/>
                </a:solidFill>
                <a:latin typeface="Arial"/>
                <a:ea typeface="Arial"/>
                <a:cs typeface="Arial"/>
                <a:sym typeface="Arial"/>
              </a:rPr>
              <a:t>次に、チャレンジポイントを梅ちゃんさんお願いします。</a:t>
            </a:r>
            <a:endParaRPr b="0"/>
          </a:p>
          <a:p>
            <a:pPr marL="0" lvl="0" indent="0" algn="l" rtl="0">
              <a:spcBef>
                <a:spcPts val="1200"/>
              </a:spcBef>
              <a:spcAft>
                <a:spcPts val="0"/>
              </a:spcAft>
              <a:buNone/>
            </a:pPr>
            <a:br>
              <a:rPr lang="ja-JP"/>
            </a:br>
            <a:endParaRPr/>
          </a:p>
        </p:txBody>
      </p:sp>
      <p:sp>
        <p:nvSpPr>
          <p:cNvPr id="267" name="Google Shape;26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t>代打：Yuko</a:t>
            </a:r>
            <a:endParaRPr/>
          </a:p>
          <a:p>
            <a:pPr marL="0" lvl="0" indent="0" algn="l" rtl="0">
              <a:spcBef>
                <a:spcPts val="0"/>
              </a:spcBef>
              <a:spcAft>
                <a:spcPts val="0"/>
              </a:spcAft>
              <a:buNone/>
            </a:pPr>
            <a:r>
              <a:rPr lang="ja-JP"/>
              <a:t>チャレンジポイントを私から説明します。</a:t>
            </a:r>
            <a:br>
              <a:rPr lang="ja-JP"/>
            </a:br>
            <a:endParaRPr/>
          </a:p>
        </p:txBody>
      </p:sp>
      <p:sp>
        <p:nvSpPr>
          <p:cNvPr id="300" name="Google Shape;30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ja-JP" sz="1400"/>
              <a:t>１つ目は、LLMを今回のアプリに取り入れました。企画の段階でAI、LLMをどのように活用できるかチーム内で議論し、アイデアの模索を行いました。またプロンプトエンジニアリングの対応方法を学習し、実装につなげていきました。特にプロンプトエンジニアリングについては、AIに役割を与えるなどして設計しましたが、何度も調整し、このアプリを使う人たちに効果的な回答が得られるように修正していきました。</a:t>
            </a:r>
            <a:endParaRPr sz="800"/>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endParaRPr sz="1800"/>
          </a:p>
          <a:p>
            <a:pPr marL="0" lvl="0" indent="0" algn="l" rtl="0">
              <a:spcBef>
                <a:spcPts val="0"/>
              </a:spcBef>
              <a:spcAft>
                <a:spcPts val="0"/>
              </a:spcAft>
              <a:buClr>
                <a:schemeClr val="dk1"/>
              </a:buClr>
              <a:buFont typeface="Arial"/>
              <a:buNone/>
            </a:pPr>
            <a:br>
              <a:rPr lang="ja-JP"/>
            </a:br>
            <a:endParaRPr/>
          </a:p>
          <a:p>
            <a:pPr marL="0" lvl="0" indent="0" algn="l" rtl="0">
              <a:spcBef>
                <a:spcPts val="0"/>
              </a:spcBef>
              <a:spcAft>
                <a:spcPts val="0"/>
              </a:spcAft>
              <a:buNone/>
            </a:pPr>
            <a:endParaRPr sz="1800">
              <a:solidFill>
                <a:srgbClr val="000000"/>
              </a:solidFill>
            </a:endParaRPr>
          </a:p>
        </p:txBody>
      </p:sp>
      <p:sp>
        <p:nvSpPr>
          <p:cNvPr id="309" name="Google Shape;30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ja-JP" sz="1400"/>
              <a:t>２つ目の挑戦は、フロントエンドで使用したtailwindcssや、バックエンドのPython、fastAPIなど、今回のプロジェクトで初めて使う言語、技術に挑戦したことです。公式ドキュメントをはじめとして様々な情報収集を行い、何度もドキュメントを読み、実装したい内容をコードに落とし込み、そのコードが機能しているかということを確認しながら開発を進めました。０からのスタートということもあり、ドキュメントの理解に時間がかかったり、何度もエラーが出て、その対応に手間取ったりしました。</a:t>
            </a:r>
            <a:endParaRPr/>
          </a:p>
        </p:txBody>
      </p:sp>
      <p:sp>
        <p:nvSpPr>
          <p:cNvPr id="320" name="Google Shape;32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ja-JP" sz="1400"/>
              <a:t>４週間で企画から開発、デプロイまでを行うという非常にタイトなスケジュールの中で、今まで使用したことのない技術に対応して実装につなげることはとても大変でしたが、資料や打ち合わせメモを共有して、リーダーの進捗管理の元、全員が時間的リソースを総動員して取り組み、デプロイまですることができました。</a:t>
            </a:r>
            <a:endParaRPr sz="1400"/>
          </a:p>
          <a:p>
            <a:pPr marL="0" lvl="0" indent="0" algn="l" rtl="0">
              <a:spcBef>
                <a:spcPts val="0"/>
              </a:spcBef>
              <a:spcAft>
                <a:spcPts val="0"/>
              </a:spcAft>
              <a:buClr>
                <a:schemeClr val="dk1"/>
              </a:buClr>
              <a:buSzPts val="1200"/>
              <a:buFont typeface="Arial"/>
              <a:buNone/>
            </a:pPr>
            <a:endParaRPr sz="1400"/>
          </a:p>
          <a:p>
            <a:pPr marL="0" lvl="0" indent="0" algn="l" rtl="0">
              <a:spcBef>
                <a:spcPts val="0"/>
              </a:spcBef>
              <a:spcAft>
                <a:spcPts val="0"/>
              </a:spcAft>
              <a:buClr>
                <a:schemeClr val="dk1"/>
              </a:buClr>
              <a:buSzPts val="1200"/>
              <a:buFont typeface="Arial"/>
              <a:buNone/>
            </a:pPr>
            <a:r>
              <a:rPr lang="ja-JP" sz="1400"/>
              <a:t>続いて、CHEER MEのデモに移ります。ゆうこさん、お願いします。</a:t>
            </a:r>
            <a:endParaRPr sz="1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0" name="Google Shape;34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ja-JP"/>
              <a:t>以下のレジュメで進めます。</a:t>
            </a:r>
            <a:br>
              <a:rPr lang="ja-JP"/>
            </a:br>
            <a:r>
              <a:rPr lang="ja-JP"/>
              <a:t>アプリケーション概要および開発背景</a:t>
            </a:r>
            <a:endParaRPr/>
          </a:p>
          <a:p>
            <a:pPr marL="0" lvl="0" indent="0" algn="l" rtl="0">
              <a:spcBef>
                <a:spcPts val="0"/>
              </a:spcBef>
              <a:spcAft>
                <a:spcPts val="0"/>
              </a:spcAft>
              <a:buClr>
                <a:schemeClr val="dk1"/>
              </a:buClr>
              <a:buSzPts val="1200"/>
              <a:buFont typeface="Arial"/>
              <a:buNone/>
            </a:pPr>
            <a:r>
              <a:rPr lang="ja-JP"/>
              <a:t>メンバーおよび役割分担</a:t>
            </a:r>
            <a:endParaRPr/>
          </a:p>
          <a:p>
            <a:pPr marL="0" lvl="0" indent="0" algn="l" rtl="0">
              <a:spcBef>
                <a:spcPts val="0"/>
              </a:spcBef>
              <a:spcAft>
                <a:spcPts val="0"/>
              </a:spcAft>
              <a:buClr>
                <a:schemeClr val="dk1"/>
              </a:buClr>
              <a:buSzPts val="1200"/>
              <a:buFont typeface="Arial"/>
              <a:buNone/>
            </a:pPr>
            <a:r>
              <a:rPr lang="ja-JP"/>
              <a:t>システム構成および使用技術</a:t>
            </a:r>
            <a:endParaRPr/>
          </a:p>
          <a:p>
            <a:pPr marL="0" lvl="0" indent="0" algn="l" rtl="0">
              <a:spcBef>
                <a:spcPts val="0"/>
              </a:spcBef>
              <a:spcAft>
                <a:spcPts val="0"/>
              </a:spcAft>
              <a:buClr>
                <a:schemeClr val="dk1"/>
              </a:buClr>
              <a:buSzPts val="1200"/>
              <a:buFont typeface="Arial"/>
              <a:buNone/>
            </a:pPr>
            <a:r>
              <a:rPr lang="ja-JP"/>
              <a:t>チャレンジポイント</a:t>
            </a:r>
            <a:endParaRPr/>
          </a:p>
          <a:p>
            <a:pPr marL="0" lvl="0" indent="0" algn="l" rtl="0">
              <a:spcBef>
                <a:spcPts val="0"/>
              </a:spcBef>
              <a:spcAft>
                <a:spcPts val="0"/>
              </a:spcAft>
              <a:buClr>
                <a:schemeClr val="dk1"/>
              </a:buClr>
              <a:buSzPts val="1200"/>
              <a:buFont typeface="Arial"/>
              <a:buNone/>
            </a:pPr>
            <a:r>
              <a:rPr lang="ja-JP"/>
              <a:t>CHEERMEデモおよびモニターの感想</a:t>
            </a:r>
            <a:endParaRPr/>
          </a:p>
          <a:p>
            <a:pPr marL="0" lvl="0" indent="0" algn="l" rtl="0">
              <a:spcBef>
                <a:spcPts val="0"/>
              </a:spcBef>
              <a:spcAft>
                <a:spcPts val="0"/>
              </a:spcAft>
              <a:buClr>
                <a:schemeClr val="dk1"/>
              </a:buClr>
              <a:buSzPts val="1200"/>
              <a:buFont typeface="Arial"/>
              <a:buNone/>
            </a:pPr>
            <a:r>
              <a:rPr lang="ja-JP"/>
              <a:t>追加したい機能</a:t>
            </a:r>
            <a:endParaRPr/>
          </a:p>
          <a:p>
            <a:pPr marL="0" lvl="0" indent="0" algn="l" rtl="0">
              <a:spcBef>
                <a:spcPts val="0"/>
              </a:spcBef>
              <a:spcAft>
                <a:spcPts val="0"/>
              </a:spcAft>
              <a:buClr>
                <a:schemeClr val="dk1"/>
              </a:buClr>
              <a:buSzPts val="1200"/>
              <a:buFont typeface="Arial"/>
              <a:buNone/>
            </a:pPr>
            <a:r>
              <a:rPr lang="ja-JP"/>
              <a:t>です。</a:t>
            </a: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ja-JP"/>
              <a:t>代打：Umechanさん</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サインアップページです。</a:t>
            </a:r>
            <a:br>
              <a:rPr lang="ja-JP"/>
            </a:br>
            <a:r>
              <a:rPr lang="ja-JP"/>
              <a:t>ユーザーのお悩みを訴求して、自分ごと化を進めます。</a:t>
            </a:r>
            <a:endParaRPr/>
          </a:p>
          <a:p>
            <a:pPr marL="0" lvl="0" indent="0" algn="l" rtl="0">
              <a:spcBef>
                <a:spcPts val="0"/>
              </a:spcBef>
              <a:spcAft>
                <a:spcPts val="0"/>
              </a:spcAft>
              <a:buClr>
                <a:schemeClr val="dk1"/>
              </a:buClr>
              <a:buSzPts val="1100"/>
              <a:buFont typeface="Arial"/>
              <a:buNone/>
            </a:pPr>
            <a:r>
              <a:rPr lang="ja-JP"/>
              <a:t>提供する機能を説明します。</a:t>
            </a:r>
            <a:endParaRPr/>
          </a:p>
          <a:p>
            <a:pPr marL="0" lvl="0" indent="0" algn="l" rtl="0">
              <a:spcBef>
                <a:spcPts val="0"/>
              </a:spcBef>
              <a:spcAft>
                <a:spcPts val="0"/>
              </a:spcAft>
              <a:buClr>
                <a:schemeClr val="dk1"/>
              </a:buClr>
              <a:buSzPts val="1100"/>
              <a:buFont typeface="Arial"/>
              <a:buNone/>
            </a:pPr>
            <a:r>
              <a:rPr lang="ja-JP"/>
              <a:t>ベネフィットのイメージを表示し、</a:t>
            </a:r>
            <a:endParaRPr/>
          </a:p>
          <a:p>
            <a:pPr marL="0" lvl="0" indent="0" algn="l" rtl="0">
              <a:spcBef>
                <a:spcPts val="0"/>
              </a:spcBef>
              <a:spcAft>
                <a:spcPts val="0"/>
              </a:spcAft>
              <a:buClr>
                <a:schemeClr val="dk1"/>
              </a:buClr>
              <a:buSzPts val="1100"/>
              <a:buFont typeface="Arial"/>
              <a:buNone/>
            </a:pPr>
            <a:r>
              <a:rPr lang="ja-JP"/>
              <a:t>購入への導線をつなげています。</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今回はメールアドレスとパスワードで登録します。</a:t>
            </a:r>
            <a:endParaRPr/>
          </a:p>
          <a:p>
            <a:pPr marL="0" lvl="0" indent="0" algn="l" rtl="0">
              <a:spcBef>
                <a:spcPts val="0"/>
              </a:spcBef>
              <a:spcAft>
                <a:spcPts val="0"/>
              </a:spcAft>
              <a:buClr>
                <a:schemeClr val="dk1"/>
              </a:buClr>
              <a:buSzPts val="1100"/>
              <a:buFont typeface="Arial"/>
              <a:buNone/>
            </a:pPr>
            <a:r>
              <a:rPr lang="ja-JP"/>
              <a:t>登録が終了しました。</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決済に必要な情報を入力してもらいます</a:t>
            </a:r>
            <a:endParaRPr/>
          </a:p>
          <a:p>
            <a:pPr marL="0" lvl="0" indent="0" algn="l" rtl="0">
              <a:spcBef>
                <a:spcPts val="0"/>
              </a:spcBef>
              <a:spcAft>
                <a:spcPts val="0"/>
              </a:spcAft>
              <a:buClr>
                <a:schemeClr val="dk1"/>
              </a:buClr>
              <a:buSzPts val="1100"/>
              <a:buFont typeface="Arial"/>
              <a:buNone/>
            </a:pPr>
            <a:r>
              <a:rPr lang="ja-JP"/>
              <a:t>今回はサキさんです</a:t>
            </a:r>
            <a:endParaRPr/>
          </a:p>
          <a:p>
            <a:pPr marL="0" lvl="0" indent="0" algn="l" rtl="0">
              <a:spcBef>
                <a:spcPts val="0"/>
              </a:spcBef>
              <a:spcAft>
                <a:spcPts val="0"/>
              </a:spcAft>
              <a:buClr>
                <a:schemeClr val="dk1"/>
              </a:buClr>
              <a:buSzPts val="1100"/>
              <a:buFont typeface="Arial"/>
              <a:buNone/>
            </a:pPr>
            <a:r>
              <a:rPr lang="ja-JP"/>
              <a:t>実際にデータが反映されているか顧客データを確認します</a:t>
            </a:r>
            <a:endParaRPr/>
          </a:p>
          <a:p>
            <a:pPr marL="0" lvl="0" indent="0" algn="l" rtl="0">
              <a:spcBef>
                <a:spcPts val="0"/>
              </a:spcBef>
              <a:spcAft>
                <a:spcPts val="0"/>
              </a:spcAft>
              <a:buClr>
                <a:schemeClr val="dk1"/>
              </a:buClr>
              <a:buSzPts val="1100"/>
              <a:buFont typeface="Arial"/>
              <a:buNone/>
            </a:pPr>
            <a:r>
              <a:rPr lang="ja-JP"/>
              <a:t>更新します</a:t>
            </a:r>
            <a:endParaRPr/>
          </a:p>
          <a:p>
            <a:pPr marL="0" lvl="0" indent="0" algn="l" rtl="0">
              <a:spcBef>
                <a:spcPts val="0"/>
              </a:spcBef>
              <a:spcAft>
                <a:spcPts val="0"/>
              </a:spcAft>
              <a:buClr>
                <a:schemeClr val="dk1"/>
              </a:buClr>
              <a:buSzPts val="1100"/>
              <a:buFont typeface="Arial"/>
              <a:buNone/>
            </a:pPr>
            <a:r>
              <a:rPr lang="ja-JP"/>
              <a:t>サキさんが登録されています。</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Firebaseにも反映されているか確認します。</a:t>
            </a:r>
            <a:endParaRPr/>
          </a:p>
          <a:p>
            <a:pPr marL="0" lvl="0" indent="0" algn="l" rtl="0">
              <a:spcBef>
                <a:spcPts val="0"/>
              </a:spcBef>
              <a:spcAft>
                <a:spcPts val="0"/>
              </a:spcAft>
              <a:buClr>
                <a:schemeClr val="dk1"/>
              </a:buClr>
              <a:buSzPts val="1100"/>
              <a:buFont typeface="Arial"/>
              <a:buNone/>
            </a:pPr>
            <a:r>
              <a:rPr lang="ja-JP"/>
              <a:t>更新します。</a:t>
            </a:r>
            <a:endParaRPr/>
          </a:p>
          <a:p>
            <a:pPr marL="0" lvl="0" indent="0" algn="l" rtl="0">
              <a:spcBef>
                <a:spcPts val="0"/>
              </a:spcBef>
              <a:spcAft>
                <a:spcPts val="0"/>
              </a:spcAft>
              <a:buClr>
                <a:schemeClr val="dk1"/>
              </a:buClr>
              <a:buSzPts val="1100"/>
              <a:buFont typeface="Arial"/>
              <a:buNone/>
            </a:pPr>
            <a:r>
              <a:rPr lang="ja-JP"/>
              <a:t>反映されています。</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アプリ画面に戻ります</a:t>
            </a:r>
            <a:endParaRPr/>
          </a:p>
          <a:p>
            <a:pPr marL="0" lvl="0" indent="0" algn="l" rtl="0">
              <a:spcBef>
                <a:spcPts val="0"/>
              </a:spcBef>
              <a:spcAft>
                <a:spcPts val="0"/>
              </a:spcAft>
              <a:buClr>
                <a:schemeClr val="dk1"/>
              </a:buClr>
              <a:buSzPts val="1100"/>
              <a:buFont typeface="Arial"/>
              <a:buNone/>
            </a:pPr>
            <a:r>
              <a:rPr lang="ja-JP"/>
              <a:t>一旦ログアウトします。</a:t>
            </a:r>
            <a:endParaRPr/>
          </a:p>
          <a:p>
            <a:pPr marL="0" lvl="0" indent="0" algn="l" rtl="0">
              <a:spcBef>
                <a:spcPts val="0"/>
              </a:spcBef>
              <a:spcAft>
                <a:spcPts val="0"/>
              </a:spcAft>
              <a:buClr>
                <a:schemeClr val="dk1"/>
              </a:buClr>
              <a:buSzPts val="1100"/>
              <a:buFont typeface="Arial"/>
              <a:buNone/>
            </a:pPr>
            <a:r>
              <a:rPr lang="ja-JP"/>
              <a:t>Googleログイン認証もできます</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ヘッダー部分には、</a:t>
            </a:r>
            <a:endParaRPr/>
          </a:p>
          <a:p>
            <a:pPr marL="0" lvl="0" indent="0" algn="l" rtl="0">
              <a:spcBef>
                <a:spcPts val="0"/>
              </a:spcBef>
              <a:spcAft>
                <a:spcPts val="0"/>
              </a:spcAft>
              <a:buClr>
                <a:schemeClr val="dk1"/>
              </a:buClr>
              <a:buSzPts val="1100"/>
              <a:buFont typeface="Arial"/>
              <a:buNone/>
            </a:pPr>
            <a:r>
              <a:rPr lang="ja-JP"/>
              <a:t>「今日の一言」をランダムに表示させ、</a:t>
            </a:r>
            <a:endParaRPr/>
          </a:p>
          <a:p>
            <a:pPr marL="0" lvl="0" indent="0" algn="l" rtl="0">
              <a:spcBef>
                <a:spcPts val="0"/>
              </a:spcBef>
              <a:spcAft>
                <a:spcPts val="0"/>
              </a:spcAft>
              <a:buClr>
                <a:schemeClr val="dk1"/>
              </a:buClr>
              <a:buSzPts val="1100"/>
              <a:buFont typeface="Arial"/>
              <a:buNone/>
            </a:pPr>
            <a:r>
              <a:rPr lang="ja-JP"/>
              <a:t>癒されてもらいます。</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ほめられページは、記載のコメント読み上げる</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次に３つのいいことを記録する画面にうつります</a:t>
            </a:r>
            <a:endParaRPr/>
          </a:p>
          <a:p>
            <a:pPr marL="0" lvl="0" indent="0" algn="l" rtl="0">
              <a:spcBef>
                <a:spcPts val="0"/>
              </a:spcBef>
              <a:spcAft>
                <a:spcPts val="0"/>
              </a:spcAft>
              <a:buClr>
                <a:schemeClr val="dk1"/>
              </a:buClr>
              <a:buSzPts val="1100"/>
              <a:buFont typeface="Arial"/>
              <a:buNone/>
            </a:pPr>
            <a:r>
              <a:rPr lang="ja-JP"/>
              <a:t>記録1を読み上げる</a:t>
            </a:r>
            <a:endParaRPr/>
          </a:p>
          <a:p>
            <a:pPr marL="0" lvl="0" indent="0" algn="l" rtl="0">
              <a:spcBef>
                <a:spcPts val="0"/>
              </a:spcBef>
              <a:spcAft>
                <a:spcPts val="0"/>
              </a:spcAft>
              <a:buClr>
                <a:schemeClr val="dk1"/>
              </a:buClr>
              <a:buSzPts val="1100"/>
              <a:buFont typeface="Arial"/>
              <a:buNone/>
            </a:pPr>
            <a:r>
              <a:rPr lang="ja-JP"/>
              <a:t>記録2を読み上げる</a:t>
            </a:r>
            <a:endParaRPr/>
          </a:p>
          <a:p>
            <a:pPr marL="0" lvl="0" indent="0" algn="l" rtl="0">
              <a:spcBef>
                <a:spcPts val="0"/>
              </a:spcBef>
              <a:spcAft>
                <a:spcPts val="0"/>
              </a:spcAft>
              <a:buClr>
                <a:schemeClr val="dk1"/>
              </a:buClr>
              <a:buSzPts val="1100"/>
              <a:buFont typeface="Arial"/>
              <a:buNone/>
            </a:pPr>
            <a:r>
              <a:rPr lang="ja-JP"/>
              <a:t>入力忘れがあっても日付を遡って入力することもできます</a:t>
            </a:r>
            <a:endParaRPr/>
          </a:p>
          <a:p>
            <a:pPr marL="0" lvl="0" indent="0" algn="l" rtl="0">
              <a:spcBef>
                <a:spcPts val="0"/>
              </a:spcBef>
              <a:spcAft>
                <a:spcPts val="0"/>
              </a:spcAft>
              <a:buClr>
                <a:schemeClr val="dk1"/>
              </a:buClr>
              <a:buSzPts val="1100"/>
              <a:buFont typeface="Arial"/>
              <a:buNone/>
            </a:pPr>
            <a:r>
              <a:rPr lang="ja-JP"/>
              <a:t>記録3を読み上げる</a:t>
            </a:r>
            <a:endParaRPr/>
          </a:p>
          <a:p>
            <a:pPr marL="0" lvl="0" indent="0" algn="l" rtl="0">
              <a:spcBef>
                <a:spcPts val="0"/>
              </a:spcBef>
              <a:spcAft>
                <a:spcPts val="0"/>
              </a:spcAft>
              <a:buClr>
                <a:schemeClr val="dk1"/>
              </a:buClr>
              <a:buSzPts val="1100"/>
              <a:buFont typeface="Arial"/>
              <a:buNone/>
            </a:pPr>
            <a:r>
              <a:rPr lang="ja-JP"/>
              <a:t>登録が終わったら画面遷移し、アニメーションで確認できます</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次にカレンダー画面にうつります</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カレンダーをクリックすると</a:t>
            </a:r>
            <a:endParaRPr/>
          </a:p>
          <a:p>
            <a:pPr marL="0" lvl="0" indent="0" algn="l" rtl="0">
              <a:spcBef>
                <a:spcPts val="0"/>
              </a:spcBef>
              <a:spcAft>
                <a:spcPts val="0"/>
              </a:spcAft>
              <a:buClr>
                <a:schemeClr val="dk1"/>
              </a:buClr>
              <a:buSzPts val="1100"/>
              <a:buFont typeface="Arial"/>
              <a:buNone/>
            </a:pPr>
            <a:r>
              <a:rPr lang="ja-JP"/>
              <a:t>記録されたよかったことをみることができます</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None/>
            </a:pPr>
            <a:r>
              <a:rPr lang="ja-JP"/>
              <a:t>ログアウトして、デモは以上になります。</a:t>
            </a:r>
            <a:endParaRPr/>
          </a:p>
        </p:txBody>
      </p:sp>
      <p:sp>
        <p:nvSpPr>
          <p:cNvPr id="359" name="Google Shape;35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Arial"/>
              <a:buChar char="•"/>
            </a:pPr>
            <a:r>
              <a:rPr lang="ja-JP"/>
              <a:t>アプリをLogiチームの皆さんに使っていただいた感想です</a:t>
            </a:r>
            <a:endParaRPr/>
          </a:p>
          <a:p>
            <a:pPr marL="0" lvl="0" indent="0" algn="l" rtl="0">
              <a:spcBef>
                <a:spcPts val="0"/>
              </a:spcBef>
              <a:spcAft>
                <a:spcPts val="0"/>
              </a:spcAft>
              <a:buNone/>
            </a:pPr>
            <a:r>
              <a:rPr lang="ja-JP"/>
              <a:t>それぞれのコメントを読み上げる</a:t>
            </a:r>
            <a:endParaRPr/>
          </a:p>
          <a:p>
            <a:pPr marL="0" lvl="0" indent="0" algn="l" rtl="0">
              <a:spcBef>
                <a:spcPts val="0"/>
              </a:spcBef>
              <a:spcAft>
                <a:spcPts val="0"/>
              </a:spcAft>
              <a:buNone/>
            </a:pPr>
            <a:r>
              <a:rPr lang="ja-JP"/>
              <a:t>大変お忙しい中、ご協力ありがとうございました！</a:t>
            </a:r>
            <a:endParaRPr/>
          </a:p>
        </p:txBody>
      </p:sp>
      <p:sp>
        <p:nvSpPr>
          <p:cNvPr id="369" name="Google Shape;36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ja-JP" sz="1800">
                <a:solidFill>
                  <a:srgbClr val="000000"/>
                </a:solidFill>
              </a:rPr>
              <a:t>代打：yuko</a:t>
            </a:r>
            <a:endParaRPr sz="1800">
              <a:solidFill>
                <a:srgbClr val="000000"/>
              </a:solidFill>
            </a:endParaRPr>
          </a:p>
          <a:p>
            <a:pPr marL="0" marR="0" lvl="0" indent="0" algn="l" rtl="0">
              <a:lnSpc>
                <a:spcPct val="100000"/>
              </a:lnSpc>
              <a:spcBef>
                <a:spcPts val="0"/>
              </a:spcBef>
              <a:spcAft>
                <a:spcPts val="0"/>
              </a:spcAft>
              <a:buClr>
                <a:srgbClr val="000000"/>
              </a:buClr>
              <a:buSzPts val="1800"/>
              <a:buFont typeface="Arial"/>
              <a:buNone/>
            </a:pPr>
            <a:r>
              <a:rPr lang="ja-JP" sz="1800" b="0" i="0" u="none" strike="noStrike">
                <a:solidFill>
                  <a:srgbClr val="000000"/>
                </a:solidFill>
                <a:latin typeface="Arial"/>
                <a:ea typeface="Arial"/>
                <a:cs typeface="Arial"/>
                <a:sym typeface="Arial"/>
              </a:rPr>
              <a:t>次に、構想段階で案としてあり、追加したかった機能について説明させていただきます</a:t>
            </a:r>
            <a:endParaRPr sz="1800" b="1" i="0" u="none" strike="noStrike">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381" name="Google Shape;38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ja-JP" sz="1500" b="0" i="0" u="none" strike="noStrike">
                <a:solidFill>
                  <a:srgbClr val="000000"/>
                </a:solidFill>
                <a:latin typeface="Arial"/>
                <a:ea typeface="Arial"/>
                <a:cs typeface="Arial"/>
                <a:sym typeface="Arial"/>
              </a:rPr>
              <a:t>（コメント差し替え対応済）</a:t>
            </a:r>
            <a:endParaRPr sz="1500" b="0" i="0" u="none" strike="noStrike">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ja-JP" sz="1500" b="0" i="0" u="none" strike="noStrike">
                <a:solidFill>
                  <a:srgbClr val="000000"/>
                </a:solidFill>
                <a:latin typeface="Arial"/>
                <a:ea typeface="Arial"/>
                <a:cs typeface="Arial"/>
                <a:sym typeface="Arial"/>
              </a:rPr>
              <a:t>ユーザーが得られる体験の向上として、以下の3点を構想していました。</a:t>
            </a:r>
            <a:br>
              <a:rPr lang="ja-JP" sz="1500" b="0" i="0" u="none" strike="noStrike">
                <a:solidFill>
                  <a:srgbClr val="000000"/>
                </a:solidFill>
                <a:latin typeface="Arial"/>
                <a:ea typeface="Arial"/>
                <a:cs typeface="Arial"/>
                <a:sym typeface="Arial"/>
              </a:rPr>
            </a:br>
            <a:r>
              <a:rPr lang="ja-JP" sz="1500" b="0" i="0" u="none" strike="noStrike">
                <a:solidFill>
                  <a:srgbClr val="000000"/>
                </a:solidFill>
                <a:latin typeface="Arial"/>
                <a:ea typeface="Arial"/>
                <a:cs typeface="Arial"/>
                <a:sym typeface="Arial"/>
              </a:rPr>
              <a:t>アプリの主訴として元々あったのが、プロのカウンセラーなどに対面することなく、</a:t>
            </a:r>
            <a:r>
              <a:rPr lang="ja-JP" sz="1500">
                <a:solidFill>
                  <a:srgbClr val="000000"/>
                </a:solidFill>
              </a:rPr>
              <a:t>気軽に</a:t>
            </a:r>
            <a:r>
              <a:rPr lang="ja-JP" sz="1500" b="0" i="0" u="none" strike="noStrike">
                <a:solidFill>
                  <a:srgbClr val="000000"/>
                </a:solidFill>
                <a:latin typeface="Arial"/>
                <a:ea typeface="Arial"/>
                <a:cs typeface="Arial"/>
                <a:sym typeface="Arial"/>
              </a:rPr>
              <a:t>褒めてもらい心を軽くしたいということでした。</a:t>
            </a:r>
            <a:br>
              <a:rPr lang="ja-JP" sz="1500" b="0" i="0" u="none" strike="noStrike">
                <a:solidFill>
                  <a:srgbClr val="000000"/>
                </a:solidFill>
                <a:latin typeface="Arial"/>
                <a:ea typeface="Arial"/>
                <a:cs typeface="Arial"/>
                <a:sym typeface="Arial"/>
              </a:rPr>
            </a:br>
            <a:r>
              <a:rPr lang="ja-JP" sz="1500" b="0" i="0" u="none" strike="noStrike">
                <a:solidFill>
                  <a:srgbClr val="000000"/>
                </a:solidFill>
                <a:latin typeface="Arial"/>
                <a:ea typeface="Arial"/>
                <a:cs typeface="Arial"/>
                <a:sym typeface="Arial"/>
              </a:rPr>
              <a:t>そのため、</a:t>
            </a:r>
            <a:br>
              <a:rPr lang="ja-JP" sz="1500" b="0" i="0" u="none" strike="noStrike">
                <a:solidFill>
                  <a:srgbClr val="000000"/>
                </a:solidFill>
                <a:latin typeface="Arial"/>
                <a:ea typeface="Arial"/>
                <a:cs typeface="Arial"/>
                <a:sym typeface="Arial"/>
              </a:rPr>
            </a:br>
            <a:r>
              <a:rPr lang="ja-JP" sz="1500" b="0" i="0" u="none" strike="noStrike">
                <a:solidFill>
                  <a:srgbClr val="000000"/>
                </a:solidFill>
                <a:latin typeface="Arial"/>
                <a:ea typeface="Arial"/>
                <a:cs typeface="Arial"/>
                <a:sym typeface="Arial"/>
              </a:rPr>
              <a:t>①にあるように、寝る前などの1日の振り返り</a:t>
            </a:r>
            <a:r>
              <a:rPr lang="ja-JP" sz="1500">
                <a:solidFill>
                  <a:srgbClr val="000000"/>
                </a:solidFill>
              </a:rPr>
              <a:t>を</a:t>
            </a:r>
            <a:r>
              <a:rPr lang="ja-JP" sz="1500" b="0" i="0" u="none" strike="noStrike">
                <a:solidFill>
                  <a:srgbClr val="000000"/>
                </a:solidFill>
                <a:latin typeface="Arial"/>
                <a:ea typeface="Arial"/>
                <a:cs typeface="Arial"/>
                <a:sym typeface="Arial"/>
              </a:rPr>
              <a:t>PCでなくスマホでも閲覧できるようなレスポンシブ対応をしたいと考えていました。</a:t>
            </a:r>
            <a:endParaRPr sz="2500" b="0"/>
          </a:p>
          <a:p>
            <a:pPr marL="0" lvl="0" indent="0" algn="l" rtl="0">
              <a:lnSpc>
                <a:spcPct val="115000"/>
              </a:lnSpc>
              <a:spcBef>
                <a:spcPts val="0"/>
              </a:spcBef>
              <a:spcAft>
                <a:spcPts val="0"/>
              </a:spcAft>
              <a:buNone/>
            </a:pPr>
            <a:r>
              <a:rPr lang="ja-JP" sz="1500" b="0" i="0" u="none" strike="noStrike">
                <a:solidFill>
                  <a:srgbClr val="000000"/>
                </a:solidFill>
                <a:latin typeface="Arial"/>
                <a:ea typeface="Arial"/>
                <a:cs typeface="Arial"/>
                <a:sym typeface="Arial"/>
              </a:rPr>
              <a:t>②点目としては、日々の会話の記憶を蓄積させていくことで、その人とのやりとりにより添った回答をできるようにしたいと考えていました。</a:t>
            </a:r>
            <a:br>
              <a:rPr lang="ja-JP" sz="1500" b="0" i="0" u="none" strike="noStrike">
                <a:solidFill>
                  <a:srgbClr val="000000"/>
                </a:solidFill>
                <a:latin typeface="Arial"/>
                <a:ea typeface="Arial"/>
                <a:cs typeface="Arial"/>
                <a:sym typeface="Arial"/>
              </a:rPr>
            </a:br>
            <a:r>
              <a:rPr lang="ja-JP" sz="1500" b="0" i="0" u="none" strike="noStrike">
                <a:solidFill>
                  <a:srgbClr val="000000"/>
                </a:solidFill>
                <a:latin typeface="Arial"/>
                <a:ea typeface="Arial"/>
                <a:cs typeface="Arial"/>
                <a:sym typeface="Arial"/>
              </a:rPr>
              <a:t>最後に③点目として「大きな目標ではなく小さな目標」を設定してもらい、スモールステップで日々の進捗を確認して達成感を得ることでの自己肯定感の向上を期待していました</a:t>
            </a:r>
            <a:r>
              <a:rPr lang="ja-JP" sz="1500">
                <a:solidFill>
                  <a:srgbClr val="000000"/>
                </a:solidFill>
              </a:rPr>
              <a:t>。</a:t>
            </a:r>
            <a:r>
              <a:rPr lang="ja-JP" sz="1500" b="0" i="0" u="none" strike="noStrike">
                <a:solidFill>
                  <a:srgbClr val="000000"/>
                </a:solidFill>
                <a:latin typeface="Arial"/>
                <a:ea typeface="Arial"/>
                <a:cs typeface="Arial"/>
                <a:sym typeface="Arial"/>
              </a:rPr>
              <a:t>こちらの実装も充実させていきたいと考えています。</a:t>
            </a:r>
            <a:br>
              <a:rPr lang="ja-JP" sz="1500" b="0" i="0" u="none" strike="noStrike">
                <a:solidFill>
                  <a:srgbClr val="000000"/>
                </a:solidFill>
                <a:latin typeface="Arial"/>
                <a:ea typeface="Arial"/>
                <a:cs typeface="Arial"/>
                <a:sym typeface="Arial"/>
              </a:rPr>
            </a:br>
            <a:br>
              <a:rPr lang="ja-JP" sz="1500" b="0" i="0" u="none" strike="noStrike">
                <a:solidFill>
                  <a:srgbClr val="000000"/>
                </a:solidFill>
                <a:latin typeface="Arial"/>
                <a:ea typeface="Arial"/>
                <a:cs typeface="Arial"/>
                <a:sym typeface="Arial"/>
              </a:rPr>
            </a:br>
            <a:r>
              <a:rPr lang="ja-JP" sz="1800" b="0" i="0" u="none" strike="noStrike">
                <a:solidFill>
                  <a:srgbClr val="999999"/>
                </a:solidFill>
                <a:latin typeface="Arial"/>
                <a:ea typeface="Arial"/>
                <a:cs typeface="Arial"/>
                <a:sym typeface="Arial"/>
              </a:rPr>
              <a:t>cf.UX（ユーザーエクスペリエンス）とは？</a:t>
            </a:r>
            <a:endParaRPr sz="2800" b="0"/>
          </a:p>
          <a:p>
            <a:pPr marL="457200" lvl="0" indent="0" algn="l" rtl="0">
              <a:spcBef>
                <a:spcPts val="400"/>
              </a:spcBef>
              <a:spcAft>
                <a:spcPts val="0"/>
              </a:spcAft>
              <a:buNone/>
            </a:pPr>
            <a:r>
              <a:rPr lang="ja-JP" sz="1800" b="0" i="0" u="none" strike="noStrike">
                <a:solidFill>
                  <a:srgbClr val="999999"/>
                </a:solidFill>
                <a:latin typeface="Arial"/>
                <a:ea typeface="Arial"/>
                <a:cs typeface="Arial"/>
                <a:sym typeface="Arial"/>
              </a:rPr>
              <a:t>UXのXはExperienceの略で体験という意味です。UXとは、ユーザーが商品やサービスを通じて得られる体験</a:t>
            </a:r>
            <a:endParaRPr sz="2800" b="0"/>
          </a:p>
          <a:p>
            <a:pPr marL="0" lvl="0" indent="0" algn="l" rtl="0">
              <a:spcBef>
                <a:spcPts val="0"/>
              </a:spcBef>
              <a:spcAft>
                <a:spcPts val="0"/>
              </a:spcAft>
              <a:buNone/>
            </a:pPr>
            <a:br>
              <a:rPr lang="ja-JP" sz="2800"/>
            </a:br>
            <a:endParaRPr/>
          </a:p>
        </p:txBody>
      </p:sp>
      <p:sp>
        <p:nvSpPr>
          <p:cNvPr id="390" name="Google Shape;39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ja-JP" sz="1500" b="0" i="0" u="none" strike="noStrike">
                <a:solidFill>
                  <a:srgbClr val="000000"/>
                </a:solidFill>
                <a:latin typeface="Arial"/>
                <a:ea typeface="Arial"/>
                <a:cs typeface="Arial"/>
                <a:sym typeface="Arial"/>
              </a:rPr>
              <a:t>次に、技術の向上として「セキュリティ面での機能強化」を充実させたいと考えていました。</a:t>
            </a:r>
            <a:br>
              <a:rPr lang="ja-JP" sz="1500" b="0" i="0" u="none" strike="noStrike">
                <a:solidFill>
                  <a:srgbClr val="000000"/>
                </a:solidFill>
                <a:latin typeface="Arial"/>
                <a:ea typeface="Arial"/>
                <a:cs typeface="Arial"/>
                <a:sym typeface="Arial"/>
              </a:rPr>
            </a:br>
            <a:r>
              <a:rPr lang="ja-JP" sz="1500" b="0" i="0" u="none" strike="noStrike">
                <a:solidFill>
                  <a:srgbClr val="000000"/>
                </a:solidFill>
                <a:latin typeface="Arial"/>
                <a:ea typeface="Arial"/>
                <a:cs typeface="Arial"/>
                <a:sym typeface="Arial"/>
              </a:rPr>
              <a:t>今現在のシステム上だと、表からみるとわからないのですがサブスクリプションの継続の有無の確認ができません。最初にサインアップをして支払を行うと、その後にサービスから退会したとしても手動で確認するほかに継続の有無が表示できない状況となっています。</a:t>
            </a:r>
            <a:br>
              <a:rPr lang="ja-JP" sz="1500" b="0" i="0" u="none" strike="noStrike">
                <a:solidFill>
                  <a:srgbClr val="000000"/>
                </a:solidFill>
                <a:latin typeface="Arial"/>
                <a:ea typeface="Arial"/>
                <a:cs typeface="Arial"/>
                <a:sym typeface="Arial"/>
              </a:rPr>
            </a:br>
            <a:r>
              <a:rPr lang="ja-JP" sz="1500" b="0" i="0" u="none" strike="noStrike">
                <a:solidFill>
                  <a:srgbClr val="000000"/>
                </a:solidFill>
                <a:latin typeface="Arial"/>
                <a:ea typeface="Arial"/>
                <a:cs typeface="Arial"/>
                <a:sym typeface="Arial"/>
              </a:rPr>
              <a:t>こちらについても、課題として引き続きとりくんでいきたいと思っています。</a:t>
            </a:r>
            <a:endParaRPr sz="900"/>
          </a:p>
          <a:p>
            <a:pPr marL="0" lvl="0" indent="0" algn="l" rtl="0">
              <a:spcBef>
                <a:spcPts val="0"/>
              </a:spcBef>
              <a:spcAft>
                <a:spcPts val="0"/>
              </a:spcAft>
              <a:buNone/>
            </a:pPr>
            <a:endParaRPr/>
          </a:p>
        </p:txBody>
      </p:sp>
      <p:sp>
        <p:nvSpPr>
          <p:cNvPr id="401" name="Google Shape;40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sz="1800" b="0" i="0" u="none" strike="noStrike">
                <a:solidFill>
                  <a:srgbClr val="000000"/>
                </a:solidFill>
                <a:latin typeface="Arial"/>
                <a:ea typeface="Arial"/>
                <a:cs typeface="Arial"/>
                <a:sym typeface="Arial"/>
              </a:rPr>
              <a:t>こちらでチームBeeの発表を終了させていただきます。ご清聴ありがとうございました。</a:t>
            </a:r>
            <a:endParaRPr/>
          </a:p>
        </p:txBody>
      </p:sp>
      <p:sp>
        <p:nvSpPr>
          <p:cNvPr id="412" name="Google Shape;41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sz="1200">
                <a:solidFill>
                  <a:srgbClr val="FF6600"/>
                </a:solidFill>
                <a:latin typeface="Meiryo"/>
                <a:ea typeface="Meiryo"/>
                <a:cs typeface="Meiryo"/>
                <a:sym typeface="Meiryo"/>
              </a:rPr>
              <a:t>アプリケーション概要および開発背景</a:t>
            </a:r>
            <a:endParaRPr/>
          </a:p>
        </p:txBody>
      </p:sp>
      <p:sp>
        <p:nvSpPr>
          <p:cNvPr id="113" name="Google Shape;11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ja-JP"/>
              <a:t>私たちの思いとして、</a:t>
            </a:r>
            <a:br>
              <a:rPr lang="ja-JP"/>
            </a:br>
            <a:r>
              <a:rPr lang="ja-JP"/>
              <a:t>自分をほめるのが下手な人や、日々のタスクが辛くて心が折れかけている人の</a:t>
            </a:r>
            <a:endParaRPr/>
          </a:p>
          <a:p>
            <a:pPr marL="0" lvl="0" indent="0" algn="l" rtl="0">
              <a:spcBef>
                <a:spcPts val="0"/>
              </a:spcBef>
              <a:spcAft>
                <a:spcPts val="0"/>
              </a:spcAft>
              <a:buClr>
                <a:schemeClr val="dk1"/>
              </a:buClr>
              <a:buSzPts val="1200"/>
              <a:buFont typeface="Arial"/>
              <a:buNone/>
            </a:pPr>
            <a:r>
              <a:rPr lang="ja-JP"/>
              <a:t>生産性の低下や、自己否定といったメンタル不調の課題をテクノロジーで解決したい！と考えました。</a:t>
            </a: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ja-JP"/>
              <a:t>CHEER　MEとは、</a:t>
            </a:r>
            <a:br>
              <a:rPr lang="ja-JP"/>
            </a:br>
            <a:r>
              <a:rPr lang="ja-JP"/>
              <a:t>大規模言語モデルを使った人工知能に褒めてもらったり、</a:t>
            </a:r>
            <a:endParaRPr/>
          </a:p>
          <a:p>
            <a:pPr marL="0" lvl="0" indent="0" algn="l" rtl="0">
              <a:spcBef>
                <a:spcPts val="0"/>
              </a:spcBef>
              <a:spcAft>
                <a:spcPts val="0"/>
              </a:spcAft>
              <a:buClr>
                <a:schemeClr val="dk1"/>
              </a:buClr>
              <a:buSzPts val="1200"/>
              <a:buFont typeface="Arial"/>
              <a:buNone/>
            </a:pPr>
            <a:r>
              <a:rPr lang="ja-JP"/>
              <a:t>自分の頑張りを可視化して自己肯定感を上げることで</a:t>
            </a:r>
            <a:endParaRPr/>
          </a:p>
          <a:p>
            <a:pPr marL="0" lvl="0" indent="0" algn="l" rtl="0">
              <a:spcBef>
                <a:spcPts val="0"/>
              </a:spcBef>
              <a:spcAft>
                <a:spcPts val="0"/>
              </a:spcAft>
              <a:buClr>
                <a:schemeClr val="dk1"/>
              </a:buClr>
              <a:buSzPts val="1200"/>
              <a:buFont typeface="Arial"/>
              <a:buNone/>
            </a:pPr>
            <a:r>
              <a:rPr lang="ja-JP"/>
              <a:t>自信をもって進む自分に近づくお手伝いをするアプリケーションです</a:t>
            </a:r>
            <a:endParaRPr/>
          </a:p>
        </p:txBody>
      </p:sp>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a:t>私たちの心の声として、</a:t>
            </a:r>
            <a:endParaRPr/>
          </a:p>
          <a:p>
            <a:pPr marL="0" lvl="0" indent="0" algn="l" rtl="0">
              <a:spcBef>
                <a:spcPts val="0"/>
              </a:spcBef>
              <a:spcAft>
                <a:spcPts val="0"/>
              </a:spcAft>
              <a:buNone/>
            </a:pPr>
            <a:r>
              <a:rPr lang="ja-JP"/>
              <a:t>課題がクリアできない…</a:t>
            </a:r>
            <a:endParaRPr/>
          </a:p>
          <a:p>
            <a:pPr marL="0" lvl="0" indent="0" algn="l" rtl="0">
              <a:spcBef>
                <a:spcPts val="0"/>
              </a:spcBef>
              <a:spcAft>
                <a:spcPts val="0"/>
              </a:spcAft>
              <a:buNone/>
            </a:pPr>
            <a:endParaRPr/>
          </a:p>
          <a:p>
            <a:pPr marL="0" lvl="0" indent="0" algn="l" rtl="0">
              <a:spcBef>
                <a:spcPts val="0"/>
              </a:spcBef>
              <a:spcAft>
                <a:spcPts val="0"/>
              </a:spcAft>
              <a:buNone/>
            </a:pPr>
            <a:r>
              <a:rPr lang="ja-JP"/>
              <a:t>家事に</a:t>
            </a:r>
            <a:endParaRPr/>
          </a:p>
          <a:p>
            <a:pPr marL="0" lvl="0" indent="0" algn="l" rtl="0">
              <a:spcBef>
                <a:spcPts val="0"/>
              </a:spcBef>
              <a:spcAft>
                <a:spcPts val="0"/>
              </a:spcAft>
              <a:buNone/>
            </a:pPr>
            <a:r>
              <a:rPr lang="ja-JP"/>
              <a:t>育児に</a:t>
            </a:r>
            <a:endParaRPr/>
          </a:p>
          <a:p>
            <a:pPr marL="0" lvl="0" indent="0" algn="l" rtl="0">
              <a:spcBef>
                <a:spcPts val="0"/>
              </a:spcBef>
              <a:spcAft>
                <a:spcPts val="0"/>
              </a:spcAft>
              <a:buNone/>
            </a:pPr>
            <a:r>
              <a:rPr lang="ja-JP"/>
              <a:t>仕事に</a:t>
            </a:r>
            <a:endParaRPr/>
          </a:p>
          <a:p>
            <a:pPr marL="0" lvl="0" indent="0" algn="l" rtl="0">
              <a:spcBef>
                <a:spcPts val="0"/>
              </a:spcBef>
              <a:spcAft>
                <a:spcPts val="0"/>
              </a:spcAft>
              <a:buNone/>
            </a:pPr>
            <a:r>
              <a:rPr lang="ja-JP"/>
              <a:t>勉強に…</a:t>
            </a:r>
            <a:endParaRPr/>
          </a:p>
          <a:p>
            <a:pPr marL="0" lvl="0" indent="0" algn="l" rtl="0">
              <a:spcBef>
                <a:spcPts val="0"/>
              </a:spcBef>
              <a:spcAft>
                <a:spcPts val="0"/>
              </a:spcAft>
              <a:buNone/>
            </a:pPr>
            <a:r>
              <a:rPr lang="ja-JP"/>
              <a:t>家族のために1日中頑張っているのに！</a:t>
            </a:r>
            <a:endParaRPr/>
          </a:p>
          <a:p>
            <a:pPr marL="0" lvl="0" indent="0" algn="l" rtl="0">
              <a:spcBef>
                <a:spcPts val="0"/>
              </a:spcBef>
              <a:spcAft>
                <a:spcPts val="0"/>
              </a:spcAft>
              <a:buNone/>
            </a:pPr>
            <a:endParaRPr/>
          </a:p>
          <a:p>
            <a:pPr marL="0" lvl="0" indent="0" algn="l" rtl="0">
              <a:spcBef>
                <a:spcPts val="0"/>
              </a:spcBef>
              <a:spcAft>
                <a:spcPts val="0"/>
              </a:spcAft>
              <a:buNone/>
            </a:pPr>
            <a:r>
              <a:rPr lang="ja-JP"/>
              <a:t>誰にも褒めてもらえない…</a:t>
            </a:r>
            <a:br>
              <a:rPr lang="ja-JP"/>
            </a:br>
            <a:endParaRPr/>
          </a:p>
          <a:p>
            <a:pPr marL="0" lvl="0" indent="0" algn="l" rtl="0">
              <a:spcBef>
                <a:spcPts val="0"/>
              </a:spcBef>
              <a:spcAft>
                <a:spcPts val="0"/>
              </a:spcAft>
              <a:buNone/>
            </a:pPr>
            <a:r>
              <a:rPr lang="ja-JP"/>
              <a:t>という悩みがありました。</a:t>
            </a:r>
            <a:endParaRPr/>
          </a:p>
        </p:txBody>
      </p:sp>
      <p:sp>
        <p:nvSpPr>
          <p:cNvPr id="146" name="Google Shape;14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6666"/>
              </a:buClr>
              <a:buSzPts val="1200"/>
              <a:buFont typeface="Meiryo"/>
              <a:buNone/>
            </a:pPr>
            <a:r>
              <a:rPr lang="ja-JP" sz="1200">
                <a:solidFill>
                  <a:srgbClr val="006666"/>
                </a:solidFill>
                <a:latin typeface="Meiryo"/>
                <a:ea typeface="Meiryo"/>
                <a:cs typeface="Meiryo"/>
                <a:sym typeface="Meiryo"/>
              </a:rPr>
              <a:t>こんなに辛いのは私たちだけですか？</a:t>
            </a:r>
            <a:endParaRPr/>
          </a:p>
          <a:p>
            <a:pPr marL="0" lvl="0" indent="0" algn="l" rtl="0">
              <a:spcBef>
                <a:spcPts val="0"/>
              </a:spcBef>
              <a:spcAft>
                <a:spcPts val="0"/>
              </a:spcAft>
              <a:buNone/>
            </a:pPr>
            <a:r>
              <a:rPr lang="ja-JP"/>
              <a:t>と思い調べていると、</a:t>
            </a:r>
            <a:endParaRPr sz="1200">
              <a:solidFill>
                <a:schemeClr val="dk1"/>
              </a:solidFill>
              <a:latin typeface="Arial"/>
              <a:ea typeface="Arial"/>
              <a:cs typeface="Arial"/>
              <a:sym typeface="Arial"/>
            </a:endParaRPr>
          </a:p>
          <a:p>
            <a:pPr marL="0" lvl="0" indent="0" algn="l" rtl="0">
              <a:spcBef>
                <a:spcPts val="0"/>
              </a:spcBef>
              <a:spcAft>
                <a:spcPts val="0"/>
              </a:spcAft>
              <a:buNone/>
            </a:pPr>
            <a:r>
              <a:rPr lang="ja-JP" sz="1200">
                <a:solidFill>
                  <a:schemeClr val="dk1"/>
                </a:solidFill>
                <a:latin typeface="Arial"/>
                <a:ea typeface="Arial"/>
                <a:cs typeface="Arial"/>
                <a:sym typeface="Arial"/>
              </a:rPr>
              <a:t>そういう</a:t>
            </a:r>
            <a:r>
              <a:rPr lang="ja-JP" sz="1200">
                <a:solidFill>
                  <a:srgbClr val="006666"/>
                </a:solidFill>
                <a:latin typeface="Meiryo"/>
                <a:ea typeface="Meiryo"/>
                <a:cs typeface="Meiryo"/>
                <a:sym typeface="Meiryo"/>
              </a:rPr>
              <a:t>悩みは、「インポスター症候群」かもしれない、ということがわかりました。</a:t>
            </a:r>
            <a:endParaRPr/>
          </a:p>
        </p:txBody>
      </p:sp>
      <p:sp>
        <p:nvSpPr>
          <p:cNvPr id="160" name="Google Shape;16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ja-JP" sz="1200" u="sng">
                <a:solidFill>
                  <a:srgbClr val="595959"/>
                </a:solidFill>
                <a:latin typeface="Arial"/>
                <a:ea typeface="Arial"/>
                <a:cs typeface="Arial"/>
                <a:sym typeface="Arial"/>
              </a:rPr>
              <a:t>「インポスター症候群」とは</a:t>
            </a:r>
            <a:endParaRPr sz="1200" u="sng">
              <a:solidFill>
                <a:srgbClr val="595959"/>
              </a:solidFill>
              <a:latin typeface="Arial"/>
              <a:ea typeface="Arial"/>
              <a:cs typeface="Arial"/>
              <a:sym typeface="Arial"/>
            </a:endParaRPr>
          </a:p>
          <a:p>
            <a:pPr marL="0" lvl="0" indent="0" algn="l" rtl="0">
              <a:spcBef>
                <a:spcPts val="0"/>
              </a:spcBef>
              <a:spcAft>
                <a:spcPts val="0"/>
              </a:spcAft>
              <a:buNone/>
            </a:pPr>
            <a:r>
              <a:rPr lang="ja-JP" sz="1200">
                <a:solidFill>
                  <a:srgbClr val="595959"/>
                </a:solidFill>
                <a:latin typeface="Arial"/>
                <a:ea typeface="Arial"/>
                <a:cs typeface="Arial"/>
                <a:sym typeface="Arial"/>
              </a:rPr>
              <a:t>・自分の達成を内面的に</a:t>
            </a:r>
            <a:endParaRPr sz="1200">
              <a:solidFill>
                <a:srgbClr val="595959"/>
              </a:solidFill>
              <a:latin typeface="Arial"/>
              <a:ea typeface="Arial"/>
              <a:cs typeface="Arial"/>
              <a:sym typeface="Arial"/>
            </a:endParaRPr>
          </a:p>
          <a:p>
            <a:pPr marL="0" lvl="0" indent="0" algn="l" rtl="0">
              <a:spcBef>
                <a:spcPts val="0"/>
              </a:spcBef>
              <a:spcAft>
                <a:spcPts val="0"/>
              </a:spcAft>
              <a:buNone/>
            </a:pPr>
            <a:r>
              <a:rPr lang="ja-JP" sz="1200">
                <a:solidFill>
                  <a:srgbClr val="595959"/>
                </a:solidFill>
                <a:latin typeface="Arial"/>
                <a:ea typeface="Arial"/>
                <a:cs typeface="Arial"/>
                <a:sym typeface="Arial"/>
              </a:rPr>
              <a:t>肯定できない</a:t>
            </a:r>
            <a:br>
              <a:rPr lang="ja-JP" sz="1200">
                <a:solidFill>
                  <a:srgbClr val="595959"/>
                </a:solidFill>
                <a:latin typeface="Arial"/>
                <a:ea typeface="Arial"/>
                <a:cs typeface="Arial"/>
                <a:sym typeface="Arial"/>
              </a:rPr>
            </a:br>
            <a:r>
              <a:rPr lang="ja-JP" sz="1200">
                <a:solidFill>
                  <a:srgbClr val="595959"/>
                </a:solidFill>
                <a:latin typeface="Arial"/>
                <a:ea typeface="Arial"/>
                <a:cs typeface="Arial"/>
                <a:sym typeface="Arial"/>
              </a:rPr>
              <a:t>・自分は詐欺師であると</a:t>
            </a:r>
            <a:endParaRPr sz="1200">
              <a:solidFill>
                <a:srgbClr val="595959"/>
              </a:solidFill>
              <a:latin typeface="Arial"/>
              <a:ea typeface="Arial"/>
              <a:cs typeface="Arial"/>
              <a:sym typeface="Arial"/>
            </a:endParaRPr>
          </a:p>
          <a:p>
            <a:pPr marL="0" lvl="0" indent="0" algn="l" rtl="0">
              <a:spcBef>
                <a:spcPts val="0"/>
              </a:spcBef>
              <a:spcAft>
                <a:spcPts val="0"/>
              </a:spcAft>
              <a:buNone/>
            </a:pPr>
            <a:r>
              <a:rPr lang="ja-JP" sz="1200">
                <a:solidFill>
                  <a:srgbClr val="595959"/>
                </a:solidFill>
                <a:latin typeface="Arial"/>
                <a:ea typeface="Arial"/>
                <a:cs typeface="Arial"/>
                <a:sym typeface="Arial"/>
              </a:rPr>
              <a:t>感じる傾向</a:t>
            </a:r>
            <a:endParaRPr sz="1200">
              <a:solidFill>
                <a:srgbClr val="595959"/>
              </a:solidFill>
              <a:latin typeface="Arial"/>
              <a:ea typeface="Arial"/>
              <a:cs typeface="Arial"/>
              <a:sym typeface="Arial"/>
            </a:endParaRPr>
          </a:p>
          <a:p>
            <a:pPr marL="0" lvl="0" indent="0" algn="l" rtl="0">
              <a:spcBef>
                <a:spcPts val="0"/>
              </a:spcBef>
              <a:spcAft>
                <a:spcPts val="0"/>
              </a:spcAft>
              <a:buNone/>
            </a:pPr>
            <a:r>
              <a:rPr lang="ja-JP" sz="1200" u="sng">
                <a:latin typeface="Meiryo"/>
                <a:ea typeface="Meiryo"/>
                <a:cs typeface="Meiryo"/>
                <a:sym typeface="Meiryo"/>
              </a:rPr>
              <a:t>対処方法</a:t>
            </a:r>
            <a:endParaRPr sz="1200" u="sng">
              <a:latin typeface="Meiryo"/>
              <a:ea typeface="Meiryo"/>
              <a:cs typeface="Meiryo"/>
              <a:sym typeface="Meiryo"/>
            </a:endParaRPr>
          </a:p>
          <a:p>
            <a:pPr marL="0" lvl="0" indent="0" algn="l" rtl="0">
              <a:spcBef>
                <a:spcPts val="0"/>
              </a:spcBef>
              <a:spcAft>
                <a:spcPts val="0"/>
              </a:spcAft>
              <a:buNone/>
            </a:pPr>
            <a:r>
              <a:rPr lang="ja-JP" sz="1200">
                <a:latin typeface="Meiryo"/>
                <a:ea typeface="Meiryo"/>
                <a:cs typeface="Meiryo"/>
                <a:sym typeface="Meiryo"/>
              </a:rPr>
              <a:t>・</a:t>
            </a:r>
            <a:r>
              <a:rPr lang="ja-JP" sz="1200" b="0" i="0">
                <a:latin typeface="Meiryo"/>
                <a:ea typeface="Meiryo"/>
                <a:cs typeface="Meiryo"/>
                <a:sym typeface="Meiryo"/>
              </a:rPr>
              <a:t>自分が達成したこと</a:t>
            </a:r>
            <a:endParaRPr sz="1200" b="0" i="0">
              <a:latin typeface="Meiryo"/>
              <a:ea typeface="Meiryo"/>
              <a:cs typeface="Meiryo"/>
              <a:sym typeface="Meiryo"/>
            </a:endParaRPr>
          </a:p>
          <a:p>
            <a:pPr marL="0" lvl="0" indent="0" algn="l" rtl="0">
              <a:spcBef>
                <a:spcPts val="0"/>
              </a:spcBef>
              <a:spcAft>
                <a:spcPts val="0"/>
              </a:spcAft>
              <a:buNone/>
            </a:pPr>
            <a:r>
              <a:rPr lang="ja-JP" sz="1200" b="0" i="0">
                <a:latin typeface="Meiryo"/>
                <a:ea typeface="Meiryo"/>
                <a:cs typeface="Meiryo"/>
                <a:sym typeface="Meiryo"/>
              </a:rPr>
              <a:t>・ポジティブな感想、</a:t>
            </a:r>
            <a:endParaRPr sz="1200" b="0" i="0">
              <a:latin typeface="Meiryo"/>
              <a:ea typeface="Meiryo"/>
              <a:cs typeface="Meiryo"/>
              <a:sym typeface="Meiryo"/>
            </a:endParaRPr>
          </a:p>
          <a:p>
            <a:pPr marL="0" lvl="0" indent="0" algn="l" rtl="0">
              <a:spcBef>
                <a:spcPts val="0"/>
              </a:spcBef>
              <a:spcAft>
                <a:spcPts val="0"/>
              </a:spcAft>
              <a:buNone/>
            </a:pPr>
            <a:r>
              <a:rPr lang="ja-JP" sz="1200">
                <a:latin typeface="Meiryo"/>
                <a:ea typeface="Meiryo"/>
                <a:cs typeface="Meiryo"/>
                <a:sym typeface="Meiryo"/>
              </a:rPr>
              <a:t>・</a:t>
            </a:r>
            <a:r>
              <a:rPr lang="ja-JP" sz="1200" b="0" i="0">
                <a:latin typeface="Meiryo"/>
                <a:ea typeface="Meiryo"/>
                <a:cs typeface="Meiryo"/>
                <a:sym typeface="Meiryo"/>
              </a:rPr>
              <a:t>成功体験について</a:t>
            </a:r>
            <a:endParaRPr sz="1200" b="0" i="0">
              <a:latin typeface="Meiryo"/>
              <a:ea typeface="Meiryo"/>
              <a:cs typeface="Meiryo"/>
              <a:sym typeface="Meiryo"/>
            </a:endParaRPr>
          </a:p>
          <a:p>
            <a:pPr marL="0" lvl="0" indent="0" algn="l" rtl="0">
              <a:spcBef>
                <a:spcPts val="0"/>
              </a:spcBef>
              <a:spcAft>
                <a:spcPts val="0"/>
              </a:spcAft>
              <a:buNone/>
            </a:pPr>
            <a:endParaRPr sz="1200" b="0" i="0">
              <a:latin typeface="Meiryo"/>
              <a:ea typeface="Meiryo"/>
              <a:cs typeface="Meiryo"/>
              <a:sym typeface="Meiryo"/>
            </a:endParaRPr>
          </a:p>
          <a:p>
            <a:pPr marL="0" lvl="0" indent="0" algn="l" rtl="0">
              <a:spcBef>
                <a:spcPts val="0"/>
              </a:spcBef>
              <a:spcAft>
                <a:spcPts val="0"/>
              </a:spcAft>
              <a:buNone/>
            </a:pPr>
            <a:r>
              <a:rPr lang="ja-JP" sz="1200" b="0" i="0">
                <a:latin typeface="Meiryo"/>
                <a:ea typeface="Meiryo"/>
                <a:cs typeface="Meiryo"/>
                <a:sym typeface="Meiryo"/>
              </a:rPr>
              <a:t>のリストを作る</a:t>
            </a:r>
            <a:endParaRPr sz="1200" b="0" i="0">
              <a:latin typeface="Meiryo"/>
              <a:ea typeface="Meiryo"/>
              <a:cs typeface="Meiryo"/>
              <a:sym typeface="Meiryo"/>
            </a:endParaRPr>
          </a:p>
          <a:p>
            <a:pPr marL="0" lvl="0" indent="0" algn="l" rtl="0">
              <a:spcBef>
                <a:spcPts val="0"/>
              </a:spcBef>
              <a:spcAft>
                <a:spcPts val="0"/>
              </a:spcAft>
              <a:buNone/>
            </a:pPr>
            <a:r>
              <a:rPr lang="ja-JP" sz="1200" b="0" i="0">
                <a:latin typeface="Meiryo"/>
                <a:ea typeface="Meiryo"/>
                <a:cs typeface="Meiryo"/>
                <a:sym typeface="Meiryo"/>
              </a:rPr>
              <a:t>等で、インポスター症候群を緩和する可能性がある。</a:t>
            </a:r>
            <a:endParaRPr sz="1200">
              <a:latin typeface="Meiryo"/>
              <a:ea typeface="Meiryo"/>
              <a:cs typeface="Meiryo"/>
              <a:sym typeface="Meiryo"/>
            </a:endParaRPr>
          </a:p>
          <a:p>
            <a:pPr marL="0" lvl="0" indent="0" algn="l" rtl="0">
              <a:spcBef>
                <a:spcPts val="0"/>
              </a:spcBef>
              <a:spcAft>
                <a:spcPts val="0"/>
              </a:spcAft>
              <a:buNone/>
            </a:pPr>
            <a:endParaRPr/>
          </a:p>
        </p:txBody>
      </p:sp>
      <p:sp>
        <p:nvSpPr>
          <p:cNvPr id="172" name="Google Shape;17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1200"/>
              <a:buFont typeface="Arial"/>
              <a:buNone/>
            </a:pPr>
            <a:r>
              <a:rPr lang="ja-JP" sz="1200">
                <a:solidFill>
                  <a:srgbClr val="595959"/>
                </a:solidFill>
                <a:latin typeface="Arial"/>
                <a:ea typeface="Arial"/>
                <a:cs typeface="Arial"/>
                <a:sym typeface="Arial"/>
              </a:rPr>
              <a:t>自己肯定感が低い女性の割合が多いことに着目！</a:t>
            </a:r>
            <a:endParaRPr sz="1200">
              <a:solidFill>
                <a:srgbClr val="595959"/>
              </a:solidFill>
              <a:latin typeface="Arial"/>
              <a:ea typeface="Arial"/>
              <a:cs typeface="Arial"/>
              <a:sym typeface="Arial"/>
            </a:endParaRPr>
          </a:p>
          <a:p>
            <a:pPr marL="0" lvl="0" indent="0" algn="l" rtl="0">
              <a:spcBef>
                <a:spcPts val="0"/>
              </a:spcBef>
              <a:spcAft>
                <a:spcPts val="0"/>
              </a:spcAft>
              <a:buNone/>
            </a:pPr>
            <a:r>
              <a:rPr lang="ja-JP"/>
              <a:t>各年代で、男性よりも女性の有訴率が高いことが課題と考えました。</a:t>
            </a:r>
            <a:endParaRPr/>
          </a:p>
        </p:txBody>
      </p:sp>
      <p:sp>
        <p:nvSpPr>
          <p:cNvPr id="184" name="Google Shape;18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33"/>
        <p:cNvGrpSpPr/>
        <p:nvPr/>
      </p:nvGrpSpPr>
      <p:grpSpPr>
        <a:xfrm>
          <a:off x="0" y="0"/>
          <a:ext cx="0" cy="0"/>
          <a:chOff x="0" y="0"/>
          <a:chExt cx="0" cy="0"/>
        </a:xfrm>
      </p:grpSpPr>
      <p:sp>
        <p:nvSpPr>
          <p:cNvPr id="34" name="Google Shape;3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54"/>
        <p:cNvGrpSpPr/>
        <p:nvPr/>
      </p:nvGrpSpPr>
      <p:grpSpPr>
        <a:xfrm>
          <a:off x="0" y="0"/>
          <a:ext cx="0" cy="0"/>
          <a:chOff x="0" y="0"/>
          <a:chExt cx="0" cy="0"/>
        </a:xfrm>
      </p:grpSpPr>
      <p:sp>
        <p:nvSpPr>
          <p:cNvPr id="55" name="Google Shape;5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タイトル付きのコンテンツ"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6"/>
          <p:cNvSpPr>
            <a:spLocks noGrp="1"/>
          </p:cNvSpPr>
          <p:nvPr>
            <p:ph type="pic" idx="2"/>
          </p:nvPr>
        </p:nvSpPr>
        <p:spPr>
          <a:xfrm>
            <a:off x="5183188" y="987425"/>
            <a:ext cx="6172200" cy="4873625"/>
          </a:xfrm>
          <a:prstGeom prst="rect">
            <a:avLst/>
          </a:prstGeom>
          <a:noFill/>
          <a:ln>
            <a:noFill/>
          </a:ln>
        </p:spPr>
      </p:sp>
      <p:sp>
        <p:nvSpPr>
          <p:cNvPr id="68" name="Google Shape;68;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png"/><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a:alphaModFix amt="50000"/>
          </a:blip>
          <a:srcRect/>
          <a:stretch/>
        </p:blipFill>
        <p:spPr>
          <a:xfrm>
            <a:off x="1" y="0"/>
            <a:ext cx="12191999" cy="6858000"/>
          </a:xfrm>
          <a:prstGeom prst="rect">
            <a:avLst/>
          </a:prstGeom>
          <a:noFill/>
          <a:ln>
            <a:noFill/>
          </a:ln>
        </p:spPr>
      </p:pic>
      <p:sp>
        <p:nvSpPr>
          <p:cNvPr id="90" name="Google Shape;90;p1"/>
          <p:cNvSpPr txBox="1">
            <a:spLocks noGrp="1"/>
          </p:cNvSpPr>
          <p:nvPr>
            <p:ph type="ctrTitle"/>
          </p:nvPr>
        </p:nvSpPr>
        <p:spPr>
          <a:xfrm>
            <a:off x="133570" y="241803"/>
            <a:ext cx="5225731" cy="165576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595959"/>
              </a:buClr>
              <a:buSzPts val="3600"/>
              <a:buFont typeface="Meiryo"/>
              <a:buNone/>
            </a:pPr>
            <a:r>
              <a:rPr lang="ja-JP" sz="3600">
                <a:solidFill>
                  <a:srgbClr val="595959"/>
                </a:solidFill>
                <a:latin typeface="Meiryo"/>
                <a:ea typeface="Meiryo"/>
                <a:cs typeface="Meiryo"/>
                <a:sym typeface="Meiryo"/>
              </a:rPr>
              <a:t>ほめられアプリ</a:t>
            </a:r>
            <a:br>
              <a:rPr lang="ja-JP"/>
            </a:br>
            <a:r>
              <a:rPr lang="ja-JP">
                <a:solidFill>
                  <a:srgbClr val="FF6600"/>
                </a:solidFill>
                <a:latin typeface="Meiryo"/>
                <a:ea typeface="Meiryo"/>
                <a:cs typeface="Meiryo"/>
                <a:sym typeface="Meiryo"/>
              </a:rPr>
              <a:t>CHEER　ME</a:t>
            </a:r>
            <a:endParaRPr>
              <a:solidFill>
                <a:srgbClr val="FF6600"/>
              </a:solidFill>
              <a:latin typeface="Meiryo"/>
              <a:ea typeface="Meiryo"/>
              <a:cs typeface="Meiryo"/>
              <a:sym typeface="Meiryo"/>
            </a:endParaRPr>
          </a:p>
        </p:txBody>
      </p:sp>
      <p:pic>
        <p:nvPicPr>
          <p:cNvPr id="91" name="Google Shape;91;p1"/>
          <p:cNvPicPr preferRelativeResize="0"/>
          <p:nvPr/>
        </p:nvPicPr>
        <p:blipFill rotWithShape="1">
          <a:blip r:embed="rId4">
            <a:alphaModFix/>
          </a:blip>
          <a:srcRect/>
          <a:stretch/>
        </p:blipFill>
        <p:spPr>
          <a:xfrm>
            <a:off x="3968870" y="1069685"/>
            <a:ext cx="4254259" cy="4254259"/>
          </a:xfrm>
          <a:prstGeom prst="rect">
            <a:avLst/>
          </a:prstGeom>
          <a:noFill/>
          <a:ln>
            <a:noFill/>
          </a:ln>
        </p:spPr>
      </p:pic>
      <p:sp>
        <p:nvSpPr>
          <p:cNvPr id="92" name="Google Shape;92;p1"/>
          <p:cNvSpPr txBox="1">
            <a:spLocks noGrp="1"/>
          </p:cNvSpPr>
          <p:nvPr>
            <p:ph type="subTitle" idx="1"/>
          </p:nvPr>
        </p:nvSpPr>
        <p:spPr>
          <a:xfrm>
            <a:off x="1524000" y="5096740"/>
            <a:ext cx="9144000" cy="1655762"/>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rgbClr val="595959"/>
              </a:buClr>
              <a:buSzPct val="100000"/>
              <a:buNone/>
            </a:pPr>
            <a:r>
              <a:rPr lang="ja-JP">
                <a:solidFill>
                  <a:srgbClr val="595959"/>
                </a:solidFill>
                <a:latin typeface="Meiryo"/>
                <a:ea typeface="Meiryo"/>
                <a:cs typeface="Meiryo"/>
                <a:sym typeface="Meiryo"/>
              </a:rPr>
              <a:t>2023/08/25</a:t>
            </a:r>
            <a:endParaRPr/>
          </a:p>
          <a:p>
            <a:pPr marL="0" lvl="0" indent="0" algn="ctr" rtl="0">
              <a:lnSpc>
                <a:spcPct val="90000"/>
              </a:lnSpc>
              <a:spcBef>
                <a:spcPts val="1000"/>
              </a:spcBef>
              <a:spcAft>
                <a:spcPts val="0"/>
              </a:spcAft>
              <a:buClr>
                <a:srgbClr val="595959"/>
              </a:buClr>
              <a:buSzPct val="100000"/>
              <a:buNone/>
            </a:pPr>
            <a:r>
              <a:rPr lang="ja-JP">
                <a:solidFill>
                  <a:srgbClr val="595959"/>
                </a:solidFill>
                <a:latin typeface="Meiryo"/>
                <a:ea typeface="Meiryo"/>
                <a:cs typeface="Meiryo"/>
                <a:sym typeface="Meiryo"/>
              </a:rPr>
              <a:t>Ms.Engineer Stage</a:t>
            </a:r>
            <a:endParaRPr/>
          </a:p>
          <a:p>
            <a:pPr marL="0" lvl="0" indent="0" algn="ctr" rtl="0">
              <a:lnSpc>
                <a:spcPct val="90000"/>
              </a:lnSpc>
              <a:spcBef>
                <a:spcPts val="1000"/>
              </a:spcBef>
              <a:spcAft>
                <a:spcPts val="0"/>
              </a:spcAft>
              <a:buClr>
                <a:srgbClr val="595959"/>
              </a:buClr>
              <a:buSzPct val="100000"/>
              <a:buNone/>
            </a:pPr>
            <a:r>
              <a:rPr lang="ja-JP">
                <a:solidFill>
                  <a:srgbClr val="595959"/>
                </a:solidFill>
                <a:latin typeface="Meiryo"/>
                <a:ea typeface="Meiryo"/>
                <a:cs typeface="Meiryo"/>
                <a:sym typeface="Meiryo"/>
              </a:rPr>
              <a:t>Team Bees</a:t>
            </a:r>
            <a:endParaRPr/>
          </a:p>
          <a:p>
            <a:pPr marL="0" lvl="0" indent="0" algn="ctr" rtl="0">
              <a:lnSpc>
                <a:spcPct val="90000"/>
              </a:lnSpc>
              <a:spcBef>
                <a:spcPts val="1000"/>
              </a:spcBef>
              <a:spcAft>
                <a:spcPts val="0"/>
              </a:spcAft>
              <a:buClr>
                <a:srgbClr val="595959"/>
              </a:buClr>
              <a:buSzPct val="100000"/>
              <a:buNone/>
            </a:pPr>
            <a:r>
              <a:rPr lang="ja-JP">
                <a:solidFill>
                  <a:srgbClr val="595959"/>
                </a:solidFill>
                <a:latin typeface="Meiryo"/>
                <a:ea typeface="Meiryo"/>
                <a:cs typeface="Meiryo"/>
                <a:sym typeface="Meiryo"/>
              </a:rPr>
              <a:t>Ako / Umechan / Wakayo /Yuko</a:t>
            </a:r>
            <a:endParaRPr>
              <a:solidFill>
                <a:srgbClr val="595959"/>
              </a:solidFill>
              <a:latin typeface="Meiryo"/>
              <a:ea typeface="Meiryo"/>
              <a:cs typeface="Meiryo"/>
              <a:sym typeface="Meiryo"/>
            </a:endParaRPr>
          </a:p>
        </p:txBody>
      </p:sp>
      <p:sp>
        <p:nvSpPr>
          <p:cNvPr id="93" name="Google Shape;93;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10"/>
          <p:cNvPicPr preferRelativeResize="0"/>
          <p:nvPr/>
        </p:nvPicPr>
        <p:blipFill rotWithShape="1">
          <a:blip r:embed="rId3">
            <a:alphaModFix amt="50000"/>
          </a:blip>
          <a:srcRect/>
          <a:stretch/>
        </p:blipFill>
        <p:spPr>
          <a:xfrm>
            <a:off x="1" y="0"/>
            <a:ext cx="12191999" cy="6858000"/>
          </a:xfrm>
          <a:prstGeom prst="rect">
            <a:avLst/>
          </a:prstGeom>
          <a:noFill/>
          <a:ln>
            <a:noFill/>
          </a:ln>
        </p:spPr>
      </p:pic>
      <p:sp>
        <p:nvSpPr>
          <p:cNvPr id="204" name="Google Shape;204;p10"/>
          <p:cNvSpPr txBox="1">
            <a:spLocks noGrp="1"/>
          </p:cNvSpPr>
          <p:nvPr>
            <p:ph type="ctrTitle"/>
          </p:nvPr>
        </p:nvSpPr>
        <p:spPr>
          <a:xfrm>
            <a:off x="114988" y="276968"/>
            <a:ext cx="6436640" cy="6718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6600"/>
              </a:buClr>
              <a:buSzPct val="136363"/>
              <a:buFont typeface="Arial"/>
              <a:buNone/>
            </a:pPr>
            <a:br>
              <a:rPr lang="ja-JP">
                <a:solidFill>
                  <a:srgbClr val="FF6600"/>
                </a:solidFill>
              </a:rPr>
            </a:br>
            <a:r>
              <a:rPr lang="ja-JP" sz="4400" u="sng">
                <a:solidFill>
                  <a:srgbClr val="FF6600"/>
                </a:solidFill>
                <a:latin typeface="Meiryo"/>
                <a:ea typeface="Meiryo"/>
                <a:cs typeface="Meiryo"/>
                <a:sym typeface="Meiryo"/>
              </a:rPr>
              <a:t>新規性（優位性・差別点）</a:t>
            </a:r>
            <a:endParaRPr sz="4400" u="sng">
              <a:solidFill>
                <a:srgbClr val="FF6600"/>
              </a:solidFill>
              <a:latin typeface="Meiryo"/>
              <a:ea typeface="Meiryo"/>
              <a:cs typeface="Meiryo"/>
              <a:sym typeface="Meiryo"/>
            </a:endParaRPr>
          </a:p>
        </p:txBody>
      </p:sp>
      <p:sp>
        <p:nvSpPr>
          <p:cNvPr id="205" name="Google Shape;20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10</a:t>
            </a:fld>
            <a:endParaRPr/>
          </a:p>
        </p:txBody>
      </p:sp>
      <p:sp>
        <p:nvSpPr>
          <p:cNvPr id="206" name="Google Shape;206;p10"/>
          <p:cNvSpPr/>
          <p:nvPr/>
        </p:nvSpPr>
        <p:spPr>
          <a:xfrm>
            <a:off x="2651125" y="1825625"/>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207;p10"/>
          <p:cNvSpPr txBox="1"/>
          <p:nvPr/>
        </p:nvSpPr>
        <p:spPr>
          <a:xfrm>
            <a:off x="1023941" y="1205481"/>
            <a:ext cx="4501958" cy="280884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2800"/>
              <a:buFont typeface="Meiryo"/>
              <a:buNone/>
            </a:pPr>
            <a:r>
              <a:rPr lang="ja-JP" sz="2800">
                <a:solidFill>
                  <a:srgbClr val="595959"/>
                </a:solidFill>
                <a:latin typeface="Meiryo"/>
                <a:ea typeface="Meiryo"/>
                <a:cs typeface="Meiryo"/>
                <a:sym typeface="Meiryo"/>
              </a:rPr>
              <a:t>　　AIを活用することで、</a:t>
            </a:r>
            <a:endParaRPr sz="280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800">
                <a:solidFill>
                  <a:srgbClr val="595959"/>
                </a:solidFill>
                <a:latin typeface="Meiryo"/>
                <a:ea typeface="Meiryo"/>
                <a:cs typeface="Meiryo"/>
                <a:sym typeface="Meiryo"/>
              </a:rPr>
              <a:t>　　カウンセラーなどの</a:t>
            </a:r>
            <a:endParaRPr sz="280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800">
                <a:solidFill>
                  <a:srgbClr val="595959"/>
                </a:solidFill>
                <a:latin typeface="Meiryo"/>
                <a:ea typeface="Meiryo"/>
                <a:cs typeface="Meiryo"/>
                <a:sym typeface="Meiryo"/>
              </a:rPr>
              <a:t>　　人的リソースを</a:t>
            </a:r>
            <a:endParaRPr sz="280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800">
                <a:solidFill>
                  <a:srgbClr val="595959"/>
                </a:solidFill>
                <a:latin typeface="Meiryo"/>
                <a:ea typeface="Meiryo"/>
                <a:cs typeface="Meiryo"/>
                <a:sym typeface="Meiryo"/>
              </a:rPr>
              <a:t>テクノロジーで代替できる</a:t>
            </a:r>
            <a:endParaRPr/>
          </a:p>
        </p:txBody>
      </p:sp>
      <p:sp>
        <p:nvSpPr>
          <p:cNvPr id="208" name="Google Shape;208;p10"/>
          <p:cNvSpPr txBox="1"/>
          <p:nvPr/>
        </p:nvSpPr>
        <p:spPr>
          <a:xfrm>
            <a:off x="7101528" y="1170462"/>
            <a:ext cx="4739952" cy="280884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2800"/>
              <a:buFont typeface="Meiryo"/>
              <a:buNone/>
            </a:pPr>
            <a:r>
              <a:rPr lang="ja-JP" sz="2800">
                <a:solidFill>
                  <a:srgbClr val="595959"/>
                </a:solidFill>
                <a:latin typeface="Meiryo"/>
                <a:ea typeface="Meiryo"/>
                <a:cs typeface="Meiryo"/>
                <a:sym typeface="Meiryo"/>
              </a:rPr>
              <a:t>　インポスター症候群と</a:t>
            </a:r>
            <a:endParaRPr sz="280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800">
                <a:solidFill>
                  <a:srgbClr val="595959"/>
                </a:solidFill>
                <a:latin typeface="Meiryo"/>
                <a:ea typeface="Meiryo"/>
                <a:cs typeface="Meiryo"/>
                <a:sym typeface="Meiryo"/>
              </a:rPr>
              <a:t>いう概念の知名度が低く、</a:t>
            </a:r>
            <a:endParaRPr sz="280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800">
                <a:solidFill>
                  <a:srgbClr val="595959"/>
                </a:solidFill>
                <a:latin typeface="Meiryo"/>
                <a:ea typeface="Meiryo"/>
                <a:cs typeface="Meiryo"/>
                <a:sym typeface="Meiryo"/>
              </a:rPr>
              <a:t>認知の高まりにより、</a:t>
            </a:r>
            <a:endParaRPr sz="280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800">
                <a:solidFill>
                  <a:srgbClr val="595959"/>
                </a:solidFill>
                <a:latin typeface="Meiryo"/>
                <a:ea typeface="Meiryo"/>
                <a:cs typeface="Meiryo"/>
                <a:sym typeface="Meiryo"/>
              </a:rPr>
              <a:t>需要が伸びる可能性がある。</a:t>
            </a:r>
            <a:endParaRPr/>
          </a:p>
        </p:txBody>
      </p:sp>
      <p:sp>
        <p:nvSpPr>
          <p:cNvPr id="209" name="Google Shape;209;p10"/>
          <p:cNvSpPr/>
          <p:nvPr/>
        </p:nvSpPr>
        <p:spPr>
          <a:xfrm rot="2700000">
            <a:off x="5661855" y="1966149"/>
            <a:ext cx="1391484" cy="1391484"/>
          </a:xfrm>
          <a:prstGeom prst="plus">
            <a:avLst>
              <a:gd name="adj" fmla="val 42515"/>
            </a:avLst>
          </a:prstGeom>
          <a:solidFill>
            <a:srgbClr val="F7A6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10"/>
          <p:cNvSpPr txBox="1"/>
          <p:nvPr/>
        </p:nvSpPr>
        <p:spPr>
          <a:xfrm>
            <a:off x="1231772" y="4872996"/>
            <a:ext cx="10251650" cy="1629084"/>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FF6600"/>
              </a:buClr>
              <a:buSzPts val="2800"/>
              <a:buFont typeface="Meiryo"/>
              <a:buNone/>
            </a:pPr>
            <a:r>
              <a:rPr lang="ja-JP" sz="2800" b="1" dirty="0">
                <a:solidFill>
                  <a:srgbClr val="FF6600"/>
                </a:solidFill>
                <a:latin typeface="Meiryo"/>
                <a:ea typeface="Meiryo"/>
                <a:cs typeface="Meiryo"/>
                <a:sym typeface="Meiryo"/>
              </a:rPr>
              <a:t>20代～50代　インポスター症候群の女性に、</a:t>
            </a:r>
            <a:endParaRPr sz="2800" b="1" dirty="0">
              <a:solidFill>
                <a:srgbClr val="FF6600"/>
              </a:solidFill>
              <a:latin typeface="Meiryo"/>
              <a:ea typeface="Meiryo"/>
              <a:cs typeface="Meiryo"/>
              <a:sym typeface="Meiryo"/>
            </a:endParaRPr>
          </a:p>
          <a:p>
            <a:pPr marL="0" marR="0" lvl="0" indent="0" algn="ctr" rtl="0">
              <a:lnSpc>
                <a:spcPct val="150000"/>
              </a:lnSpc>
              <a:spcBef>
                <a:spcPts val="0"/>
              </a:spcBef>
              <a:spcAft>
                <a:spcPts val="0"/>
              </a:spcAft>
              <a:buClr>
                <a:srgbClr val="FF6600"/>
              </a:buClr>
              <a:buSzPts val="2800"/>
              <a:buFont typeface="Meiryo"/>
              <a:buNone/>
            </a:pPr>
            <a:r>
              <a:rPr lang="ja-JP" sz="2800" b="1" dirty="0">
                <a:solidFill>
                  <a:srgbClr val="FF6600"/>
                </a:solidFill>
                <a:latin typeface="Meiryo"/>
                <a:ea typeface="Meiryo"/>
                <a:cs typeface="Meiryo"/>
                <a:sym typeface="Meiryo"/>
              </a:rPr>
              <a:t>アプリを利用することで、自己肯定感を上げてもらいたい！</a:t>
            </a:r>
            <a:endParaRPr sz="2800" b="1" dirty="0">
              <a:solidFill>
                <a:srgbClr val="FF6600"/>
              </a:solidFill>
              <a:latin typeface="Meiryo"/>
              <a:ea typeface="Meiryo"/>
              <a:cs typeface="Meiryo"/>
              <a:sym typeface="Meiryo"/>
            </a:endParaRPr>
          </a:p>
          <a:p>
            <a:pPr marL="0" marR="0" lvl="0" indent="0" algn="ctr" rtl="0">
              <a:lnSpc>
                <a:spcPct val="150000"/>
              </a:lnSpc>
              <a:spcBef>
                <a:spcPts val="0"/>
              </a:spcBef>
              <a:spcAft>
                <a:spcPts val="0"/>
              </a:spcAft>
              <a:buClr>
                <a:schemeClr val="dk1"/>
              </a:buClr>
              <a:buSzPts val="2800"/>
              <a:buFont typeface="Arial"/>
              <a:buNone/>
            </a:pPr>
            <a:endParaRPr sz="2800" b="1" dirty="0">
              <a:solidFill>
                <a:srgbClr val="FF6600"/>
              </a:solidFill>
              <a:latin typeface="Meiryo"/>
              <a:ea typeface="Meiryo"/>
              <a:cs typeface="Meiryo"/>
              <a:sym typeface="Meiryo"/>
            </a:endParaRPr>
          </a:p>
        </p:txBody>
      </p:sp>
      <p:sp>
        <p:nvSpPr>
          <p:cNvPr id="211" name="Google Shape;211;p10"/>
          <p:cNvSpPr/>
          <p:nvPr/>
        </p:nvSpPr>
        <p:spPr>
          <a:xfrm>
            <a:off x="5471670" y="4098444"/>
            <a:ext cx="1771854" cy="729105"/>
          </a:xfrm>
          <a:prstGeom prst="downArrow">
            <a:avLst>
              <a:gd name="adj1" fmla="val 50000"/>
              <a:gd name="adj2" fmla="val 50000"/>
            </a:avLst>
          </a:prstGeom>
          <a:solidFill>
            <a:srgbClr val="F7A6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12" name="Google Shape;212;p10"/>
          <p:cNvPicPr preferRelativeResize="0"/>
          <p:nvPr/>
        </p:nvPicPr>
        <p:blipFill rotWithShape="1">
          <a:blip r:embed="rId4">
            <a:alphaModFix/>
          </a:blip>
          <a:srcRect/>
          <a:stretch/>
        </p:blipFill>
        <p:spPr>
          <a:xfrm>
            <a:off x="10357895" y="4616373"/>
            <a:ext cx="2251053" cy="2251053"/>
          </a:xfrm>
          <a:prstGeom prst="rect">
            <a:avLst/>
          </a:prstGeom>
          <a:noFill/>
          <a:ln>
            <a:noFill/>
          </a:ln>
        </p:spPr>
      </p:pic>
      <p:sp>
        <p:nvSpPr>
          <p:cNvPr id="213" name="Google Shape;213;p10"/>
          <p:cNvSpPr/>
          <p:nvPr/>
        </p:nvSpPr>
        <p:spPr>
          <a:xfrm>
            <a:off x="911672" y="966956"/>
            <a:ext cx="640200" cy="640200"/>
          </a:xfrm>
          <a:prstGeom prst="ellipse">
            <a:avLst/>
          </a:prstGeom>
          <a:solidFill>
            <a:srgbClr val="F4D6B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ja-JP" sz="1900" b="1" i="0" u="none" strike="noStrike" cap="none" dirty="0">
                <a:solidFill>
                  <a:schemeClr val="lt1"/>
                </a:solidFill>
                <a:latin typeface="Meiryo"/>
                <a:ea typeface="Meiryo"/>
                <a:cs typeface="Meiryo"/>
                <a:sym typeface="Meiryo"/>
              </a:rPr>
              <a:t>1</a:t>
            </a:r>
            <a:endParaRPr sz="1900" b="1" i="0" u="none" strike="noStrike" cap="none" dirty="0">
              <a:solidFill>
                <a:schemeClr val="lt1"/>
              </a:solidFill>
              <a:latin typeface="Meiryo"/>
              <a:ea typeface="Meiryo"/>
              <a:cs typeface="Meiryo"/>
              <a:sym typeface="Meiryo"/>
            </a:endParaRPr>
          </a:p>
        </p:txBody>
      </p:sp>
      <p:sp>
        <p:nvSpPr>
          <p:cNvPr id="214" name="Google Shape;214;p10"/>
          <p:cNvSpPr/>
          <p:nvPr/>
        </p:nvSpPr>
        <p:spPr>
          <a:xfrm>
            <a:off x="6923424" y="966956"/>
            <a:ext cx="640200" cy="640200"/>
          </a:xfrm>
          <a:prstGeom prst="ellipse">
            <a:avLst/>
          </a:prstGeom>
          <a:solidFill>
            <a:srgbClr val="F4D6B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ja-JP" sz="1900" b="1" i="0" u="none" strike="noStrike" cap="none">
                <a:solidFill>
                  <a:schemeClr val="lt1"/>
                </a:solidFill>
                <a:latin typeface="Meiryo"/>
                <a:ea typeface="Meiryo"/>
                <a:cs typeface="Meiryo"/>
                <a:sym typeface="Meiryo"/>
              </a:rPr>
              <a:t>2</a:t>
            </a:r>
            <a:endParaRPr sz="1900" b="1" i="0" u="none" strike="noStrike" cap="none">
              <a:solidFill>
                <a:schemeClr val="lt1"/>
              </a:solidFill>
              <a:latin typeface="Meiryo"/>
              <a:ea typeface="Meiryo"/>
              <a:cs typeface="Meiryo"/>
              <a:sym typeface="Meiry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09"/>
                                        </p:tgtEl>
                                        <p:attrNameLst>
                                          <p:attrName>style.visibility</p:attrName>
                                        </p:attrNameLst>
                                      </p:cBhvr>
                                      <p:to>
                                        <p:strVal val="visible"/>
                                      </p:to>
                                    </p:set>
                                    <p:animEffect transition="in" filter="fade">
                                      <p:cBhvr>
                                        <p:cTn id="15" dur="1000"/>
                                        <p:tgtEl>
                                          <p:spTgt spid="209"/>
                                        </p:tgtEl>
                                      </p:cBhvr>
                                    </p:animEffect>
                                    <p:anim calcmode="lin" valueType="num">
                                      <p:cBhvr>
                                        <p:cTn id="16" dur="1000" fill="hold"/>
                                        <p:tgtEl>
                                          <p:spTgt spid="209"/>
                                        </p:tgtEl>
                                        <p:attrNameLst>
                                          <p:attrName>ppt_x</p:attrName>
                                        </p:attrNameLst>
                                      </p:cBhvr>
                                      <p:tavLst>
                                        <p:tav tm="0">
                                          <p:val>
                                            <p:strVal val="#ppt_x"/>
                                          </p:val>
                                        </p:tav>
                                        <p:tav tm="100000">
                                          <p:val>
                                            <p:strVal val="#ppt_x"/>
                                          </p:val>
                                        </p:tav>
                                      </p:tavLst>
                                    </p:anim>
                                    <p:anim calcmode="lin" valueType="num">
                                      <p:cBhvr>
                                        <p:cTn id="17"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4"/>
                                        </p:tgtEl>
                                        <p:attrNameLst>
                                          <p:attrName>style.visibility</p:attrName>
                                        </p:attrNameLst>
                                      </p:cBhvr>
                                      <p:to>
                                        <p:strVal val="visible"/>
                                      </p:to>
                                    </p:set>
                                    <p:animEffect transition="in" filter="fade">
                                      <p:cBhvr>
                                        <p:cTn id="22" dur="500"/>
                                        <p:tgtEl>
                                          <p:spTgt spid="2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11"/>
                                        </p:tgtEl>
                                        <p:attrNameLst>
                                          <p:attrName>style.visibility</p:attrName>
                                        </p:attrNameLst>
                                      </p:cBhvr>
                                      <p:to>
                                        <p:strVal val="visible"/>
                                      </p:to>
                                    </p:set>
                                    <p:animEffect transition="in" filter="fade">
                                      <p:cBhvr>
                                        <p:cTn id="30" dur="1000"/>
                                        <p:tgtEl>
                                          <p:spTgt spid="211"/>
                                        </p:tgtEl>
                                      </p:cBhvr>
                                    </p:animEffect>
                                    <p:anim calcmode="lin" valueType="num">
                                      <p:cBhvr>
                                        <p:cTn id="31" dur="1000" fill="hold"/>
                                        <p:tgtEl>
                                          <p:spTgt spid="211"/>
                                        </p:tgtEl>
                                        <p:attrNameLst>
                                          <p:attrName>ppt_x</p:attrName>
                                        </p:attrNameLst>
                                      </p:cBhvr>
                                      <p:tavLst>
                                        <p:tav tm="0">
                                          <p:val>
                                            <p:strVal val="#ppt_x"/>
                                          </p:val>
                                        </p:tav>
                                        <p:tav tm="100000">
                                          <p:val>
                                            <p:strVal val="#ppt_x"/>
                                          </p:val>
                                        </p:tav>
                                      </p:tavLst>
                                    </p:anim>
                                    <p:anim calcmode="lin" valueType="num">
                                      <p:cBhvr>
                                        <p:cTn id="32" dur="1000" fill="hold"/>
                                        <p:tgtEl>
                                          <p:spTgt spid="21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0"/>
                                        </p:tgtEl>
                                        <p:attrNameLst>
                                          <p:attrName>style.visibility</p:attrName>
                                        </p:attrNameLst>
                                      </p:cBhvr>
                                      <p:to>
                                        <p:strVal val="visible"/>
                                      </p:to>
                                    </p:set>
                                    <p:animEffect transition="in" filter="fade">
                                      <p:cBhvr>
                                        <p:cTn id="37" dur="500"/>
                                        <p:tgtEl>
                                          <p:spTgt spid="210"/>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212"/>
                                        </p:tgtEl>
                                        <p:attrNameLst>
                                          <p:attrName>style.visibility</p:attrName>
                                        </p:attrNameLst>
                                      </p:cBhvr>
                                      <p:to>
                                        <p:strVal val="visible"/>
                                      </p:to>
                                    </p:set>
                                    <p:animEffect transition="in" filter="wheel(1)">
                                      <p:cBhvr>
                                        <p:cTn id="42" dur="2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9" grpId="0" animBg="1"/>
      <p:bldP spid="210" grpId="0"/>
      <p:bldP spid="211" grpId="0" animBg="1"/>
      <p:bldP spid="213" grpId="0" animBg="1"/>
      <p:bldP spid="2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11"/>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220" name="Google Shape;220;p11"/>
          <p:cNvSpPr txBox="1">
            <a:spLocks noGrp="1"/>
          </p:cNvSpPr>
          <p:nvPr>
            <p:ph type="ctrTitle"/>
          </p:nvPr>
        </p:nvSpPr>
        <p:spPr>
          <a:xfrm>
            <a:off x="1522034" y="2230781"/>
            <a:ext cx="9147930" cy="18947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600"/>
              </a:buClr>
              <a:buSzPts val="4400"/>
              <a:buFont typeface="Meiryo"/>
              <a:buNone/>
            </a:pPr>
            <a:r>
              <a:rPr lang="ja-JP" sz="4400">
                <a:solidFill>
                  <a:srgbClr val="FF6600"/>
                </a:solidFill>
                <a:latin typeface="Meiryo"/>
                <a:ea typeface="Meiryo"/>
                <a:cs typeface="Meiryo"/>
                <a:sym typeface="Meiryo"/>
              </a:rPr>
              <a:t>02.　メンバーおよび役割分担</a:t>
            </a:r>
            <a:endParaRPr sz="4400">
              <a:solidFill>
                <a:srgbClr val="FF6600"/>
              </a:solidFill>
              <a:latin typeface="Meiryo"/>
              <a:ea typeface="Meiryo"/>
              <a:cs typeface="Meiryo"/>
              <a:sym typeface="Meiryo"/>
            </a:endParaRPr>
          </a:p>
        </p:txBody>
      </p:sp>
      <p:sp>
        <p:nvSpPr>
          <p:cNvPr id="221" name="Google Shape;22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11</a:t>
            </a:fld>
            <a:endParaRPr/>
          </a:p>
        </p:txBody>
      </p:sp>
      <p:sp>
        <p:nvSpPr>
          <p:cNvPr id="222" name="Google Shape;222;p11"/>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2"/>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229" name="Google Shape;229;p12"/>
          <p:cNvSpPr txBox="1">
            <a:spLocks noGrp="1"/>
          </p:cNvSpPr>
          <p:nvPr>
            <p:ph type="ctrTitle"/>
          </p:nvPr>
        </p:nvSpPr>
        <p:spPr>
          <a:xfrm>
            <a:off x="190402" y="423735"/>
            <a:ext cx="6907981" cy="6718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6600"/>
              </a:buClr>
              <a:buSzPct val="136363"/>
              <a:buFont typeface="Arial"/>
              <a:buNone/>
            </a:pPr>
            <a:br>
              <a:rPr lang="ja-JP">
                <a:solidFill>
                  <a:srgbClr val="FF6600"/>
                </a:solidFill>
              </a:rPr>
            </a:br>
            <a:r>
              <a:rPr lang="ja-JP" sz="4400" u="sng">
                <a:solidFill>
                  <a:srgbClr val="FF6600"/>
                </a:solidFill>
                <a:latin typeface="Meiryo"/>
                <a:ea typeface="Meiryo"/>
                <a:cs typeface="Meiryo"/>
                <a:sym typeface="Meiryo"/>
              </a:rPr>
              <a:t>メンバーおよび役割分担</a:t>
            </a:r>
            <a:endParaRPr sz="4400" u="sng">
              <a:solidFill>
                <a:srgbClr val="FF6600"/>
              </a:solidFill>
              <a:latin typeface="Meiryo"/>
              <a:ea typeface="Meiryo"/>
              <a:cs typeface="Meiryo"/>
              <a:sym typeface="Meiryo"/>
            </a:endParaRPr>
          </a:p>
        </p:txBody>
      </p:sp>
      <p:sp>
        <p:nvSpPr>
          <p:cNvPr id="230" name="Google Shape;23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12</a:t>
            </a:fld>
            <a:endParaRPr/>
          </a:p>
        </p:txBody>
      </p:sp>
      <p:sp>
        <p:nvSpPr>
          <p:cNvPr id="231" name="Google Shape;231;p12"/>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pic>
        <p:nvPicPr>
          <p:cNvPr id="232" name="Google Shape;232;p12"/>
          <p:cNvPicPr preferRelativeResize="0"/>
          <p:nvPr/>
        </p:nvPicPr>
        <p:blipFill rotWithShape="1">
          <a:blip r:embed="rId4">
            <a:alphaModFix/>
          </a:blip>
          <a:srcRect l="16829" t="13567" r="16850" b="12050"/>
          <a:stretch/>
        </p:blipFill>
        <p:spPr>
          <a:xfrm>
            <a:off x="1020851" y="1391347"/>
            <a:ext cx="1376564" cy="1543889"/>
          </a:xfrm>
          <a:prstGeom prst="rect">
            <a:avLst/>
          </a:prstGeom>
          <a:solidFill>
            <a:srgbClr val="FFFFFF"/>
          </a:solidFill>
          <a:ln>
            <a:noFill/>
          </a:ln>
        </p:spPr>
      </p:pic>
      <p:pic>
        <p:nvPicPr>
          <p:cNvPr id="233" name="Google Shape;233;p12"/>
          <p:cNvPicPr preferRelativeResize="0"/>
          <p:nvPr/>
        </p:nvPicPr>
        <p:blipFill rotWithShape="1">
          <a:blip r:embed="rId5">
            <a:alphaModFix/>
          </a:blip>
          <a:srcRect l="18287" t="9724" r="22169"/>
          <a:stretch/>
        </p:blipFill>
        <p:spPr>
          <a:xfrm>
            <a:off x="9671344" y="1375168"/>
            <a:ext cx="1212400" cy="1838174"/>
          </a:xfrm>
          <a:prstGeom prst="rect">
            <a:avLst/>
          </a:prstGeom>
          <a:solidFill>
            <a:schemeClr val="lt1"/>
          </a:solidFill>
          <a:ln>
            <a:noFill/>
          </a:ln>
        </p:spPr>
      </p:pic>
      <p:pic>
        <p:nvPicPr>
          <p:cNvPr id="234" name="Google Shape;234;p12"/>
          <p:cNvPicPr preferRelativeResize="0"/>
          <p:nvPr/>
        </p:nvPicPr>
        <p:blipFill rotWithShape="1">
          <a:blip r:embed="rId6">
            <a:alphaModFix/>
          </a:blip>
          <a:srcRect l="57330" t="27673" r="8818" b="23848"/>
          <a:stretch/>
        </p:blipFill>
        <p:spPr>
          <a:xfrm>
            <a:off x="3851567" y="1309720"/>
            <a:ext cx="1174075" cy="1681391"/>
          </a:xfrm>
          <a:prstGeom prst="rect">
            <a:avLst/>
          </a:prstGeom>
          <a:solidFill>
            <a:srgbClr val="FFFFFF"/>
          </a:solidFill>
          <a:ln>
            <a:noFill/>
          </a:ln>
        </p:spPr>
      </p:pic>
      <p:pic>
        <p:nvPicPr>
          <p:cNvPr id="235" name="Google Shape;235;p12"/>
          <p:cNvPicPr preferRelativeResize="0"/>
          <p:nvPr/>
        </p:nvPicPr>
        <p:blipFill rotWithShape="1">
          <a:blip r:embed="rId7">
            <a:alphaModFix/>
          </a:blip>
          <a:srcRect l="16927" t="18172" r="19693" b="15696"/>
          <a:stretch/>
        </p:blipFill>
        <p:spPr>
          <a:xfrm>
            <a:off x="7021860" y="1464797"/>
            <a:ext cx="1353312" cy="1412116"/>
          </a:xfrm>
          <a:prstGeom prst="rect">
            <a:avLst/>
          </a:prstGeom>
          <a:solidFill>
            <a:srgbClr val="FFFFFF"/>
          </a:solidFill>
          <a:ln>
            <a:noFill/>
          </a:ln>
        </p:spPr>
      </p:pic>
      <p:pic>
        <p:nvPicPr>
          <p:cNvPr id="236" name="Google Shape;236;p12"/>
          <p:cNvPicPr preferRelativeResize="0"/>
          <p:nvPr/>
        </p:nvPicPr>
        <p:blipFill rotWithShape="1">
          <a:blip r:embed="rId8">
            <a:alphaModFix/>
          </a:blip>
          <a:srcRect l="31851" t="-1028" r="36370" b="63776"/>
          <a:stretch/>
        </p:blipFill>
        <p:spPr>
          <a:xfrm>
            <a:off x="8759794" y="2854907"/>
            <a:ext cx="3524362" cy="3003466"/>
          </a:xfrm>
          <a:prstGeom prst="rect">
            <a:avLst/>
          </a:prstGeom>
          <a:noFill/>
          <a:ln>
            <a:noFill/>
          </a:ln>
        </p:spPr>
      </p:pic>
      <p:pic>
        <p:nvPicPr>
          <p:cNvPr id="237" name="Google Shape;237;p12"/>
          <p:cNvPicPr preferRelativeResize="0"/>
          <p:nvPr/>
        </p:nvPicPr>
        <p:blipFill rotWithShape="1">
          <a:blip r:embed="rId9">
            <a:alphaModFix/>
          </a:blip>
          <a:srcRect l="31851" t="-1028" r="36370" b="63776"/>
          <a:stretch/>
        </p:blipFill>
        <p:spPr>
          <a:xfrm>
            <a:off x="5885659" y="2801396"/>
            <a:ext cx="3524363" cy="3003466"/>
          </a:xfrm>
          <a:prstGeom prst="rect">
            <a:avLst/>
          </a:prstGeom>
          <a:noFill/>
          <a:ln>
            <a:noFill/>
          </a:ln>
        </p:spPr>
      </p:pic>
      <p:pic>
        <p:nvPicPr>
          <p:cNvPr id="238" name="Google Shape;238;p12"/>
          <p:cNvPicPr preferRelativeResize="0"/>
          <p:nvPr/>
        </p:nvPicPr>
        <p:blipFill rotWithShape="1">
          <a:blip r:embed="rId8">
            <a:alphaModFix/>
          </a:blip>
          <a:srcRect l="31851" t="-1028" r="36370" b="63776"/>
          <a:stretch/>
        </p:blipFill>
        <p:spPr>
          <a:xfrm>
            <a:off x="-261322" y="2890116"/>
            <a:ext cx="3520774" cy="3000407"/>
          </a:xfrm>
          <a:prstGeom prst="rect">
            <a:avLst/>
          </a:prstGeom>
          <a:noFill/>
          <a:ln>
            <a:noFill/>
          </a:ln>
        </p:spPr>
      </p:pic>
      <p:sp>
        <p:nvSpPr>
          <p:cNvPr id="239" name="Google Shape;239;p12"/>
          <p:cNvSpPr txBox="1"/>
          <p:nvPr/>
        </p:nvSpPr>
        <p:spPr>
          <a:xfrm>
            <a:off x="6761641" y="3148562"/>
            <a:ext cx="2031300" cy="190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u="sng" dirty="0">
                <a:solidFill>
                  <a:schemeClr val="dk1"/>
                </a:solidFill>
                <a:latin typeface="Meiryo"/>
                <a:ea typeface="Meiryo"/>
                <a:cs typeface="Meiryo"/>
                <a:sym typeface="Meiryo"/>
              </a:rPr>
              <a:t>Umechan</a:t>
            </a:r>
            <a:endParaRPr sz="2800" u="sng" dirty="0">
              <a:solidFill>
                <a:schemeClr val="dk1"/>
              </a:solidFill>
              <a:latin typeface="Meiryo"/>
              <a:ea typeface="Meiryo"/>
              <a:cs typeface="Meiryo"/>
              <a:sym typeface="Meiryo"/>
            </a:endParaRPr>
          </a:p>
          <a:p>
            <a:pPr marL="0" marR="0" lvl="0" indent="0" algn="l" rtl="0">
              <a:spcBef>
                <a:spcPts val="0"/>
              </a:spcBef>
              <a:spcAft>
                <a:spcPts val="0"/>
              </a:spcAft>
              <a:buNone/>
            </a:pPr>
            <a:br>
              <a:rPr lang="ja-JP" sz="1800" dirty="0">
                <a:solidFill>
                  <a:schemeClr val="dk1"/>
                </a:solidFill>
                <a:latin typeface="Meiryo"/>
                <a:ea typeface="Meiryo"/>
                <a:cs typeface="Meiryo"/>
                <a:sym typeface="Meiryo"/>
              </a:rPr>
            </a:br>
            <a:r>
              <a:rPr lang="ja-JP" sz="1800" dirty="0">
                <a:solidFill>
                  <a:schemeClr val="dk1"/>
                </a:solidFill>
                <a:latin typeface="Meiryo"/>
                <a:ea typeface="Meiryo"/>
                <a:cs typeface="Meiryo"/>
                <a:sym typeface="Meiryo"/>
              </a:rPr>
              <a:t>データベース設計</a:t>
            </a:r>
            <a:endParaRPr sz="1800" dirty="0">
              <a:solidFill>
                <a:schemeClr val="dk1"/>
              </a:solidFill>
              <a:latin typeface="Meiryo"/>
              <a:ea typeface="Meiryo"/>
              <a:cs typeface="Meiryo"/>
              <a:sym typeface="Meiryo"/>
            </a:endParaRPr>
          </a:p>
          <a:p>
            <a:pPr marL="0" marR="0" lvl="0" indent="0" algn="l" rtl="0">
              <a:spcBef>
                <a:spcPts val="0"/>
              </a:spcBef>
              <a:spcAft>
                <a:spcPts val="0"/>
              </a:spcAft>
              <a:buNone/>
            </a:pPr>
            <a:r>
              <a:rPr lang="ja-JP" sz="1800" dirty="0">
                <a:solidFill>
                  <a:schemeClr val="dk1"/>
                </a:solidFill>
                <a:latin typeface="Meiryo"/>
                <a:ea typeface="Meiryo"/>
                <a:cs typeface="Meiryo"/>
                <a:sym typeface="Meiryo"/>
              </a:rPr>
              <a:t>API機能</a:t>
            </a:r>
            <a:endParaRPr dirty="0"/>
          </a:p>
          <a:p>
            <a:pPr marL="0" marR="0" lvl="0" indent="0" algn="l" rtl="0">
              <a:spcBef>
                <a:spcPts val="0"/>
              </a:spcBef>
              <a:spcAft>
                <a:spcPts val="0"/>
              </a:spcAft>
              <a:buNone/>
            </a:pPr>
            <a:r>
              <a:rPr lang="ja-JP" sz="1800" dirty="0">
                <a:solidFill>
                  <a:schemeClr val="dk1"/>
                </a:solidFill>
                <a:latin typeface="Meiryo"/>
                <a:ea typeface="Meiryo"/>
                <a:cs typeface="Meiryo"/>
                <a:sym typeface="Meiryo"/>
              </a:rPr>
              <a:t>決済機能</a:t>
            </a:r>
            <a:endParaRPr sz="1800" dirty="0">
              <a:solidFill>
                <a:schemeClr val="dk1"/>
              </a:solidFill>
              <a:latin typeface="Meiryo"/>
              <a:ea typeface="Meiryo"/>
              <a:cs typeface="Meiryo"/>
              <a:sym typeface="Meiryo"/>
            </a:endParaRPr>
          </a:p>
          <a:p>
            <a:pPr marL="0" marR="0" lvl="0" indent="0" algn="l" rtl="0">
              <a:spcBef>
                <a:spcPts val="0"/>
              </a:spcBef>
              <a:spcAft>
                <a:spcPts val="0"/>
              </a:spcAft>
              <a:buNone/>
            </a:pPr>
            <a:r>
              <a:rPr lang="ja-JP" sz="1800" dirty="0">
                <a:solidFill>
                  <a:schemeClr val="dk1"/>
                </a:solidFill>
                <a:latin typeface="Meiryo"/>
                <a:ea typeface="Meiryo"/>
                <a:cs typeface="Meiryo"/>
                <a:sym typeface="Meiryo"/>
              </a:rPr>
              <a:t>ChatGPT</a:t>
            </a:r>
            <a:endParaRPr sz="1800" dirty="0">
              <a:solidFill>
                <a:schemeClr val="dk1"/>
              </a:solidFill>
              <a:latin typeface="Meiryo"/>
              <a:ea typeface="Meiryo"/>
              <a:cs typeface="Meiryo"/>
              <a:sym typeface="Meiryo"/>
            </a:endParaRPr>
          </a:p>
        </p:txBody>
      </p:sp>
      <p:sp>
        <p:nvSpPr>
          <p:cNvPr id="240" name="Google Shape;240;p12"/>
          <p:cNvSpPr txBox="1"/>
          <p:nvPr/>
        </p:nvSpPr>
        <p:spPr>
          <a:xfrm>
            <a:off x="9527811" y="3230285"/>
            <a:ext cx="2031300" cy="163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u="sng" dirty="0">
                <a:solidFill>
                  <a:schemeClr val="dk1"/>
                </a:solidFill>
                <a:latin typeface="Meiryo"/>
                <a:ea typeface="Meiryo"/>
                <a:cs typeface="Meiryo"/>
                <a:sym typeface="Meiryo"/>
              </a:rPr>
              <a:t>Wakayo</a:t>
            </a:r>
            <a:br>
              <a:rPr lang="ja-JP" sz="1800" dirty="0">
                <a:solidFill>
                  <a:schemeClr val="dk1"/>
                </a:solidFill>
                <a:latin typeface="Meiryo"/>
                <a:ea typeface="Meiryo"/>
                <a:cs typeface="Meiryo"/>
                <a:sym typeface="Meiryo"/>
              </a:rPr>
            </a:br>
            <a:br>
              <a:rPr lang="ja-JP" sz="1800" dirty="0">
                <a:solidFill>
                  <a:schemeClr val="dk1"/>
                </a:solidFill>
                <a:latin typeface="Meiryo"/>
                <a:ea typeface="Meiryo"/>
                <a:cs typeface="Meiryo"/>
                <a:sym typeface="Meiryo"/>
              </a:rPr>
            </a:br>
            <a:r>
              <a:rPr lang="ja-JP" sz="1800" dirty="0">
                <a:solidFill>
                  <a:schemeClr val="dk1"/>
                </a:solidFill>
                <a:latin typeface="Meiryo"/>
                <a:ea typeface="Meiryo"/>
                <a:cs typeface="Meiryo"/>
                <a:sym typeface="Meiryo"/>
              </a:rPr>
              <a:t>インフラ環境構築</a:t>
            </a:r>
            <a:endParaRPr sz="1800" dirty="0">
              <a:solidFill>
                <a:schemeClr val="dk1"/>
              </a:solidFill>
              <a:latin typeface="Meiryo"/>
              <a:ea typeface="Meiryo"/>
              <a:cs typeface="Meiryo"/>
              <a:sym typeface="Meiryo"/>
            </a:endParaRPr>
          </a:p>
          <a:p>
            <a:pPr marL="0" marR="0" lvl="0" indent="0" algn="l" rtl="0">
              <a:spcBef>
                <a:spcPts val="0"/>
              </a:spcBef>
              <a:spcAft>
                <a:spcPts val="0"/>
              </a:spcAft>
              <a:buNone/>
            </a:pPr>
            <a:r>
              <a:rPr lang="ja-JP" sz="1800" dirty="0">
                <a:solidFill>
                  <a:schemeClr val="dk1"/>
                </a:solidFill>
                <a:latin typeface="Meiryo"/>
                <a:ea typeface="Meiryo"/>
                <a:cs typeface="Meiryo"/>
                <a:sym typeface="Meiryo"/>
              </a:rPr>
              <a:t>PRD</a:t>
            </a:r>
            <a:br>
              <a:rPr lang="ja-JP" sz="1800" dirty="0">
                <a:solidFill>
                  <a:schemeClr val="dk1"/>
                </a:solidFill>
                <a:latin typeface="Meiryo"/>
                <a:ea typeface="Meiryo"/>
                <a:cs typeface="Meiryo"/>
                <a:sym typeface="Meiryo"/>
              </a:rPr>
            </a:br>
            <a:r>
              <a:rPr lang="ja-JP" sz="1800" dirty="0">
                <a:solidFill>
                  <a:schemeClr val="dk1"/>
                </a:solidFill>
                <a:latin typeface="Meiryo"/>
                <a:ea typeface="Meiryo"/>
                <a:cs typeface="Meiryo"/>
                <a:sym typeface="Meiryo"/>
              </a:rPr>
              <a:t>デプロイ</a:t>
            </a:r>
            <a:endParaRPr sz="1800" dirty="0">
              <a:solidFill>
                <a:schemeClr val="dk1"/>
              </a:solidFill>
              <a:latin typeface="Meiryo"/>
              <a:ea typeface="Meiryo"/>
              <a:cs typeface="Meiryo"/>
              <a:sym typeface="Meiryo"/>
            </a:endParaRPr>
          </a:p>
        </p:txBody>
      </p:sp>
      <p:sp>
        <p:nvSpPr>
          <p:cNvPr id="241" name="Google Shape;241;p12"/>
          <p:cNvSpPr txBox="1"/>
          <p:nvPr/>
        </p:nvSpPr>
        <p:spPr>
          <a:xfrm>
            <a:off x="827755" y="3203503"/>
            <a:ext cx="1569600" cy="190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u="sng">
                <a:solidFill>
                  <a:schemeClr val="dk1"/>
                </a:solidFill>
                <a:latin typeface="Meiryo"/>
                <a:ea typeface="Meiryo"/>
                <a:cs typeface="Meiryo"/>
                <a:sym typeface="Meiryo"/>
              </a:rPr>
              <a:t>Yuko</a:t>
            </a:r>
            <a:br>
              <a:rPr lang="ja-JP" sz="1800">
                <a:solidFill>
                  <a:schemeClr val="dk1"/>
                </a:solidFill>
                <a:latin typeface="Meiryo"/>
                <a:ea typeface="Meiryo"/>
                <a:cs typeface="Meiryo"/>
                <a:sym typeface="Meiryo"/>
              </a:rPr>
            </a:br>
            <a:endParaRPr sz="1800">
              <a:solidFill>
                <a:schemeClr val="dk1"/>
              </a:solidFill>
              <a:latin typeface="Meiryo"/>
              <a:ea typeface="Meiryo"/>
              <a:cs typeface="Meiryo"/>
              <a:sym typeface="Meiryo"/>
            </a:endParaRPr>
          </a:p>
          <a:p>
            <a:pPr marL="0" marR="0" lvl="0" indent="0" algn="l" rtl="0">
              <a:spcBef>
                <a:spcPts val="0"/>
              </a:spcBef>
              <a:spcAft>
                <a:spcPts val="0"/>
              </a:spcAft>
              <a:buNone/>
            </a:pPr>
            <a:r>
              <a:rPr lang="ja-JP" sz="1800">
                <a:solidFill>
                  <a:schemeClr val="dk1"/>
                </a:solidFill>
                <a:latin typeface="Meiryo"/>
                <a:ea typeface="Meiryo"/>
                <a:cs typeface="Meiryo"/>
                <a:sym typeface="Meiryo"/>
              </a:rPr>
              <a:t>リーダー</a:t>
            </a:r>
            <a:endParaRPr sz="1800">
              <a:solidFill>
                <a:schemeClr val="dk1"/>
              </a:solidFill>
              <a:latin typeface="Meiryo"/>
              <a:ea typeface="Meiryo"/>
              <a:cs typeface="Meiryo"/>
              <a:sym typeface="Meiryo"/>
            </a:endParaRPr>
          </a:p>
          <a:p>
            <a:pPr marL="0" marR="0" lvl="0" indent="0" algn="l" rtl="0">
              <a:spcBef>
                <a:spcPts val="0"/>
              </a:spcBef>
              <a:spcAft>
                <a:spcPts val="0"/>
              </a:spcAft>
              <a:buNone/>
            </a:pPr>
            <a:r>
              <a:rPr lang="ja-JP" sz="1800">
                <a:solidFill>
                  <a:schemeClr val="dk1"/>
                </a:solidFill>
                <a:latin typeface="Meiryo"/>
                <a:ea typeface="Meiryo"/>
                <a:cs typeface="Meiryo"/>
                <a:sym typeface="Meiryo"/>
              </a:rPr>
              <a:t>進捗管理</a:t>
            </a:r>
            <a:endParaRPr sz="1800">
              <a:solidFill>
                <a:schemeClr val="dk1"/>
              </a:solidFill>
              <a:latin typeface="Meiryo"/>
              <a:ea typeface="Meiryo"/>
              <a:cs typeface="Meiryo"/>
              <a:sym typeface="Meiryo"/>
            </a:endParaRPr>
          </a:p>
          <a:p>
            <a:pPr marL="0" marR="0" lvl="0" indent="0" algn="l" rtl="0">
              <a:spcBef>
                <a:spcPts val="0"/>
              </a:spcBef>
              <a:spcAft>
                <a:spcPts val="0"/>
              </a:spcAft>
              <a:buNone/>
            </a:pPr>
            <a:r>
              <a:rPr lang="ja-JP" sz="1800">
                <a:solidFill>
                  <a:srgbClr val="1F1F1F"/>
                </a:solidFill>
                <a:latin typeface="Arial"/>
                <a:ea typeface="Arial"/>
                <a:cs typeface="Arial"/>
                <a:sym typeface="Arial"/>
              </a:rPr>
              <a:t>ChatGPT</a:t>
            </a:r>
            <a:endParaRPr sz="1800">
              <a:solidFill>
                <a:schemeClr val="dk1"/>
              </a:solidFill>
              <a:latin typeface="Meiryo"/>
              <a:ea typeface="Meiryo"/>
              <a:cs typeface="Meiryo"/>
              <a:sym typeface="Meiryo"/>
            </a:endParaRPr>
          </a:p>
          <a:p>
            <a:pPr marL="0" marR="0" lvl="0" indent="0" algn="l" rtl="0">
              <a:spcBef>
                <a:spcPts val="0"/>
              </a:spcBef>
              <a:spcAft>
                <a:spcPts val="0"/>
              </a:spcAft>
              <a:buNone/>
            </a:pPr>
            <a:r>
              <a:rPr lang="ja-JP" sz="1800">
                <a:solidFill>
                  <a:schemeClr val="dk1"/>
                </a:solidFill>
                <a:latin typeface="Meiryo"/>
                <a:ea typeface="Meiryo"/>
                <a:cs typeface="Meiryo"/>
                <a:sym typeface="Meiryo"/>
              </a:rPr>
              <a:t>認証認可機能</a:t>
            </a:r>
            <a:endParaRPr sz="1800">
              <a:solidFill>
                <a:schemeClr val="dk1"/>
              </a:solidFill>
              <a:latin typeface="Meiryo"/>
              <a:ea typeface="Meiryo"/>
              <a:cs typeface="Meiryo"/>
              <a:sym typeface="Meiryo"/>
            </a:endParaRPr>
          </a:p>
        </p:txBody>
      </p:sp>
      <p:sp>
        <p:nvSpPr>
          <p:cNvPr id="242" name="Google Shape;242;p12"/>
          <p:cNvSpPr txBox="1"/>
          <p:nvPr/>
        </p:nvSpPr>
        <p:spPr>
          <a:xfrm>
            <a:off x="2323555" y="5524325"/>
            <a:ext cx="7544887" cy="1629084"/>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595959"/>
              </a:buClr>
              <a:buSzPts val="2800"/>
              <a:buFont typeface="Meiryo"/>
              <a:buNone/>
            </a:pPr>
            <a:r>
              <a:rPr lang="ja-JP" sz="2800" dirty="0">
                <a:solidFill>
                  <a:srgbClr val="595959"/>
                </a:solidFill>
                <a:latin typeface="Meiryo"/>
                <a:ea typeface="Meiryo"/>
                <a:cs typeface="Meiryo"/>
                <a:sym typeface="Meiryo"/>
              </a:rPr>
              <a:t>フロントエンド、バックエンド問わず</a:t>
            </a:r>
            <a:endParaRPr sz="2800" dirty="0">
              <a:solidFill>
                <a:srgbClr val="595959"/>
              </a:solidFill>
              <a:latin typeface="Meiryo"/>
              <a:ea typeface="Meiryo"/>
              <a:cs typeface="Meiryo"/>
              <a:sym typeface="Meiryo"/>
            </a:endParaRPr>
          </a:p>
          <a:p>
            <a:pPr marL="0" marR="0" lvl="0" indent="0" algn="ctr" rtl="0">
              <a:lnSpc>
                <a:spcPct val="150000"/>
              </a:lnSpc>
              <a:spcBef>
                <a:spcPts val="0"/>
              </a:spcBef>
              <a:spcAft>
                <a:spcPts val="0"/>
              </a:spcAft>
              <a:buClr>
                <a:srgbClr val="595959"/>
              </a:buClr>
              <a:buSzPts val="2800"/>
              <a:buFont typeface="Meiryo"/>
              <a:buNone/>
            </a:pPr>
            <a:r>
              <a:rPr lang="ja-JP" sz="2800" dirty="0">
                <a:solidFill>
                  <a:srgbClr val="595959"/>
                </a:solidFill>
                <a:latin typeface="Meiryo"/>
                <a:ea typeface="Meiryo"/>
                <a:cs typeface="Meiryo"/>
                <a:sym typeface="Meiryo"/>
              </a:rPr>
              <a:t>横断的に機能単位で開発を担当</a:t>
            </a:r>
            <a:endParaRPr dirty="0"/>
          </a:p>
        </p:txBody>
      </p:sp>
      <p:pic>
        <p:nvPicPr>
          <p:cNvPr id="243" name="Google Shape;243;p12"/>
          <p:cNvPicPr preferRelativeResize="0"/>
          <p:nvPr/>
        </p:nvPicPr>
        <p:blipFill rotWithShape="1">
          <a:blip r:embed="rId8">
            <a:alphaModFix/>
          </a:blip>
          <a:srcRect l="31851" t="-1028" r="36370" b="63776"/>
          <a:stretch/>
        </p:blipFill>
        <p:spPr>
          <a:xfrm>
            <a:off x="2726860" y="2824992"/>
            <a:ext cx="3524363" cy="3003466"/>
          </a:xfrm>
          <a:prstGeom prst="rect">
            <a:avLst/>
          </a:prstGeom>
          <a:noFill/>
          <a:ln>
            <a:noFill/>
          </a:ln>
        </p:spPr>
      </p:pic>
      <p:sp>
        <p:nvSpPr>
          <p:cNvPr id="244" name="Google Shape;244;p12"/>
          <p:cNvSpPr txBox="1"/>
          <p:nvPr/>
        </p:nvSpPr>
        <p:spPr>
          <a:xfrm>
            <a:off x="3652265" y="3171352"/>
            <a:ext cx="2031300" cy="1908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2800" u="sng" dirty="0">
                <a:solidFill>
                  <a:schemeClr val="dk1"/>
                </a:solidFill>
                <a:latin typeface="Meiryo"/>
                <a:ea typeface="Meiryo"/>
                <a:cs typeface="Meiryo"/>
                <a:sym typeface="Meiryo"/>
              </a:rPr>
              <a:t>Ako</a:t>
            </a:r>
            <a:br>
              <a:rPr lang="ja-JP" sz="1800" dirty="0">
                <a:solidFill>
                  <a:schemeClr val="dk1"/>
                </a:solidFill>
                <a:latin typeface="Meiryo"/>
                <a:ea typeface="Meiryo"/>
                <a:cs typeface="Meiryo"/>
                <a:sym typeface="Meiryo"/>
              </a:rPr>
            </a:br>
            <a:br>
              <a:rPr lang="ja-JP" sz="1800" dirty="0">
                <a:solidFill>
                  <a:schemeClr val="dk1"/>
                </a:solidFill>
                <a:latin typeface="Meiryo"/>
                <a:ea typeface="Meiryo"/>
                <a:cs typeface="Meiryo"/>
                <a:sym typeface="Meiryo"/>
              </a:rPr>
            </a:br>
            <a:r>
              <a:rPr lang="ja-JP" sz="1800" dirty="0">
                <a:solidFill>
                  <a:schemeClr val="dk1"/>
                </a:solidFill>
                <a:latin typeface="Meiryo"/>
                <a:ea typeface="Meiryo"/>
                <a:cs typeface="Meiryo"/>
                <a:sym typeface="Meiryo"/>
              </a:rPr>
              <a:t>デザイン</a:t>
            </a:r>
            <a:endParaRPr sz="1800" dirty="0">
              <a:solidFill>
                <a:schemeClr val="dk1"/>
              </a:solidFill>
              <a:latin typeface="Meiryo"/>
              <a:ea typeface="Meiryo"/>
              <a:cs typeface="Meiryo"/>
              <a:sym typeface="Meiryo"/>
            </a:endParaRPr>
          </a:p>
          <a:p>
            <a:pPr marL="0" marR="0" lvl="0" indent="0" algn="l" rtl="0">
              <a:spcBef>
                <a:spcPts val="0"/>
              </a:spcBef>
              <a:spcAft>
                <a:spcPts val="0"/>
              </a:spcAft>
              <a:buNone/>
            </a:pPr>
            <a:r>
              <a:rPr lang="ja-JP" sz="1800" dirty="0">
                <a:solidFill>
                  <a:schemeClr val="dk1"/>
                </a:solidFill>
                <a:latin typeface="Meiryo"/>
                <a:ea typeface="Meiryo"/>
                <a:cs typeface="Meiryo"/>
                <a:sym typeface="Meiryo"/>
              </a:rPr>
              <a:t>ワイヤーフレーム</a:t>
            </a:r>
            <a:endParaRPr sz="1800" dirty="0">
              <a:solidFill>
                <a:schemeClr val="dk1"/>
              </a:solidFill>
              <a:latin typeface="Meiryo"/>
              <a:ea typeface="Meiryo"/>
              <a:cs typeface="Meiryo"/>
              <a:sym typeface="Meiryo"/>
            </a:endParaRPr>
          </a:p>
          <a:p>
            <a:pPr marL="0" marR="0" lvl="0" indent="0" algn="l" rtl="0">
              <a:spcBef>
                <a:spcPts val="0"/>
              </a:spcBef>
              <a:spcAft>
                <a:spcPts val="0"/>
              </a:spcAft>
              <a:buNone/>
            </a:pPr>
            <a:r>
              <a:rPr lang="ja-JP" sz="1800" dirty="0">
                <a:solidFill>
                  <a:schemeClr val="dk1"/>
                </a:solidFill>
                <a:latin typeface="Meiryo"/>
                <a:ea typeface="Meiryo"/>
                <a:cs typeface="Meiryo"/>
                <a:sym typeface="Meiryo"/>
              </a:rPr>
              <a:t>マイグレーション</a:t>
            </a:r>
            <a:endParaRPr sz="1800" dirty="0">
              <a:solidFill>
                <a:schemeClr val="dk1"/>
              </a:solidFill>
              <a:latin typeface="Meiryo"/>
              <a:ea typeface="Meiryo"/>
              <a:cs typeface="Meiryo"/>
              <a:sym typeface="Meiryo"/>
            </a:endParaRPr>
          </a:p>
          <a:p>
            <a:pPr marL="0" marR="0" lvl="0" indent="0" algn="l" rtl="0">
              <a:spcBef>
                <a:spcPts val="0"/>
              </a:spcBef>
              <a:spcAft>
                <a:spcPts val="0"/>
              </a:spcAft>
              <a:buNone/>
            </a:pPr>
            <a:r>
              <a:rPr lang="ja-JP" sz="1800" dirty="0">
                <a:solidFill>
                  <a:schemeClr val="dk1"/>
                </a:solidFill>
                <a:latin typeface="Meiryo"/>
                <a:ea typeface="Meiryo"/>
                <a:cs typeface="Meiryo"/>
                <a:sym typeface="Meiryo"/>
              </a:rPr>
              <a:t>テスト</a:t>
            </a:r>
            <a:endParaRPr sz="1800" dirty="0">
              <a:solidFill>
                <a:schemeClr val="dk1"/>
              </a:solidFill>
              <a:latin typeface="Meiryo"/>
              <a:ea typeface="Meiryo"/>
              <a:cs typeface="Meiryo"/>
              <a:sym typeface="Meiry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5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fade">
                                      <p:cBhvr>
                                        <p:cTn id="12" dur="500"/>
                                        <p:tgtEl>
                                          <p:spTgt spid="2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1"/>
                                        </p:tgtEl>
                                        <p:attrNameLst>
                                          <p:attrName>style.visibility</p:attrName>
                                        </p:attrNameLst>
                                      </p:cBhvr>
                                      <p:to>
                                        <p:strVal val="visible"/>
                                      </p:to>
                                    </p:set>
                                    <p:animEffect transition="in" filter="fade">
                                      <p:cBhvr>
                                        <p:cTn id="15" dur="500"/>
                                        <p:tgtEl>
                                          <p:spTgt spid="2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4"/>
                                        </p:tgtEl>
                                        <p:attrNameLst>
                                          <p:attrName>style.visibility</p:attrName>
                                        </p:attrNameLst>
                                      </p:cBhvr>
                                      <p:to>
                                        <p:strVal val="visible"/>
                                      </p:to>
                                    </p:set>
                                    <p:animEffect transition="in" filter="fade">
                                      <p:cBhvr>
                                        <p:cTn id="20" dur="500"/>
                                        <p:tgtEl>
                                          <p:spTgt spid="2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4"/>
                                        </p:tgtEl>
                                        <p:attrNameLst>
                                          <p:attrName>style.visibility</p:attrName>
                                        </p:attrNameLst>
                                      </p:cBhvr>
                                      <p:to>
                                        <p:strVal val="visible"/>
                                      </p:to>
                                    </p:set>
                                    <p:animEffect transition="in" filter="fade">
                                      <p:cBhvr>
                                        <p:cTn id="25" dur="500"/>
                                        <p:tgtEl>
                                          <p:spTgt spid="244"/>
                                        </p:tgtEl>
                                      </p:cBhvr>
                                    </p:animEffect>
                                  </p:childTnLst>
                                </p:cTn>
                              </p:par>
                              <p:par>
                                <p:cTn id="26" presetID="10" presetClass="entr" presetSubtype="0" fill="hold" nodeType="with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in" filter="fade">
                                      <p:cBhvr>
                                        <p:cTn id="28" dur="500"/>
                                        <p:tgtEl>
                                          <p:spTgt spid="24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5"/>
                                        </p:tgtEl>
                                        <p:attrNameLst>
                                          <p:attrName>style.visibility</p:attrName>
                                        </p:attrNameLst>
                                      </p:cBhvr>
                                      <p:to>
                                        <p:strVal val="visible"/>
                                      </p:to>
                                    </p:set>
                                    <p:animEffect transition="in" filter="fade">
                                      <p:cBhvr>
                                        <p:cTn id="33" dur="500"/>
                                        <p:tgtEl>
                                          <p:spTgt spid="2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9"/>
                                        </p:tgtEl>
                                        <p:attrNameLst>
                                          <p:attrName>style.visibility</p:attrName>
                                        </p:attrNameLst>
                                      </p:cBhvr>
                                      <p:to>
                                        <p:strVal val="visible"/>
                                      </p:to>
                                    </p:set>
                                    <p:animEffect transition="in" filter="fade">
                                      <p:cBhvr>
                                        <p:cTn id="38" dur="500"/>
                                        <p:tgtEl>
                                          <p:spTgt spid="239"/>
                                        </p:tgtEl>
                                      </p:cBhvr>
                                    </p:animEffect>
                                  </p:childTnLst>
                                </p:cTn>
                              </p:par>
                              <p:par>
                                <p:cTn id="39" presetID="10" presetClass="entr" presetSubtype="0" fill="hold" nodeType="withEffect">
                                  <p:stCondLst>
                                    <p:cond delay="0"/>
                                  </p:stCondLst>
                                  <p:childTnLst>
                                    <p:set>
                                      <p:cBhvr>
                                        <p:cTn id="40" dur="1" fill="hold">
                                          <p:stCondLst>
                                            <p:cond delay="0"/>
                                          </p:stCondLst>
                                        </p:cTn>
                                        <p:tgtEl>
                                          <p:spTgt spid="237"/>
                                        </p:tgtEl>
                                        <p:attrNameLst>
                                          <p:attrName>style.visibility</p:attrName>
                                        </p:attrNameLst>
                                      </p:cBhvr>
                                      <p:to>
                                        <p:strVal val="visible"/>
                                      </p:to>
                                    </p:set>
                                    <p:animEffect transition="in" filter="fade">
                                      <p:cBhvr>
                                        <p:cTn id="41" dur="500"/>
                                        <p:tgtEl>
                                          <p:spTgt spid="2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40"/>
                                        </p:tgtEl>
                                        <p:attrNameLst>
                                          <p:attrName>style.visibility</p:attrName>
                                        </p:attrNameLst>
                                      </p:cBhvr>
                                      <p:to>
                                        <p:strVal val="visible"/>
                                      </p:to>
                                    </p:set>
                                    <p:animEffect transition="in" filter="fade">
                                      <p:cBhvr>
                                        <p:cTn id="51" dur="500"/>
                                        <p:tgtEl>
                                          <p:spTgt spid="240"/>
                                        </p:tgtEl>
                                      </p:cBhvr>
                                    </p:animEffect>
                                  </p:childTnLst>
                                </p:cTn>
                              </p:par>
                              <p:par>
                                <p:cTn id="52" presetID="10" presetClass="entr" presetSubtype="0" fill="hold" nodeType="withEffect">
                                  <p:stCondLst>
                                    <p:cond delay="0"/>
                                  </p:stCondLst>
                                  <p:childTnLst>
                                    <p:set>
                                      <p:cBhvr>
                                        <p:cTn id="53" dur="1" fill="hold">
                                          <p:stCondLst>
                                            <p:cond delay="0"/>
                                          </p:stCondLst>
                                        </p:cTn>
                                        <p:tgtEl>
                                          <p:spTgt spid="236"/>
                                        </p:tgtEl>
                                        <p:attrNameLst>
                                          <p:attrName>style.visibility</p:attrName>
                                        </p:attrNameLst>
                                      </p:cBhvr>
                                      <p:to>
                                        <p:strVal val="visible"/>
                                      </p:to>
                                    </p:set>
                                    <p:animEffect transition="in" filter="fade">
                                      <p:cBhvr>
                                        <p:cTn id="54" dur="500"/>
                                        <p:tgtEl>
                                          <p:spTgt spid="2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2"/>
                                        </p:tgtEl>
                                        <p:attrNameLst>
                                          <p:attrName>style.visibility</p:attrName>
                                        </p:attrNameLst>
                                      </p:cBhvr>
                                      <p:to>
                                        <p:strVal val="visible"/>
                                      </p:to>
                                    </p:set>
                                    <p:animEffect transition="in" filter="fade">
                                      <p:cBhvr>
                                        <p:cTn id="59"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0" grpId="0"/>
      <p:bldP spid="241" grpId="0"/>
      <p:bldP spid="242" grpId="0"/>
      <p:bldP spid="2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13"/>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250" name="Google Shape;250;p13"/>
          <p:cNvSpPr txBox="1">
            <a:spLocks noGrp="1"/>
          </p:cNvSpPr>
          <p:nvPr>
            <p:ph type="ctrTitle"/>
          </p:nvPr>
        </p:nvSpPr>
        <p:spPr>
          <a:xfrm>
            <a:off x="1522034" y="2230781"/>
            <a:ext cx="9831766" cy="18947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600"/>
              </a:buClr>
              <a:buSzPts val="4400"/>
              <a:buFont typeface="Meiryo"/>
              <a:buNone/>
            </a:pPr>
            <a:r>
              <a:rPr lang="ja-JP" sz="4400">
                <a:solidFill>
                  <a:srgbClr val="FF6600"/>
                </a:solidFill>
                <a:latin typeface="Meiryo"/>
                <a:ea typeface="Meiryo"/>
                <a:cs typeface="Meiryo"/>
                <a:sym typeface="Meiryo"/>
              </a:rPr>
              <a:t>03.　システム構成および使用技術</a:t>
            </a:r>
            <a:endParaRPr sz="4400">
              <a:solidFill>
                <a:srgbClr val="FF6600"/>
              </a:solidFill>
              <a:latin typeface="Meiryo"/>
              <a:ea typeface="Meiryo"/>
              <a:cs typeface="Meiryo"/>
              <a:sym typeface="Meiryo"/>
            </a:endParaRPr>
          </a:p>
        </p:txBody>
      </p:sp>
      <p:sp>
        <p:nvSpPr>
          <p:cNvPr id="251" name="Google Shape;25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13</a:t>
            </a:fld>
            <a:endParaRPr/>
          </a:p>
        </p:txBody>
      </p:sp>
      <p:sp>
        <p:nvSpPr>
          <p:cNvPr id="252" name="Google Shape;252;p13"/>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14"/>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258" name="Google Shape;25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Arial"/>
              <a:buNone/>
            </a:pPr>
            <a:fld id="{00000000-1234-1234-1234-123412341234}" type="slidenum">
              <a:rPr lang="en-US" altLang="ja-JP"/>
              <a:t>14</a:t>
            </a:fld>
            <a:endParaRPr/>
          </a:p>
        </p:txBody>
      </p:sp>
      <p:sp>
        <p:nvSpPr>
          <p:cNvPr id="259" name="Google Shape;259;p14" descr="Untitled"/>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60" name="Google Shape;260;p14" descr="Untitled"/>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pic>
        <p:nvPicPr>
          <p:cNvPr id="261" name="Google Shape;261;p14"/>
          <p:cNvPicPr preferRelativeResize="0"/>
          <p:nvPr/>
        </p:nvPicPr>
        <p:blipFill rotWithShape="1">
          <a:blip r:embed="rId4">
            <a:alphaModFix/>
          </a:blip>
          <a:srcRect/>
          <a:stretch/>
        </p:blipFill>
        <p:spPr>
          <a:xfrm>
            <a:off x="1742950" y="407143"/>
            <a:ext cx="9010900" cy="6450857"/>
          </a:xfrm>
          <a:prstGeom prst="rect">
            <a:avLst/>
          </a:prstGeom>
          <a:noFill/>
          <a:ln>
            <a:noFill/>
          </a:ln>
        </p:spPr>
      </p:pic>
      <p:sp>
        <p:nvSpPr>
          <p:cNvPr id="262" name="Google Shape;262;p14"/>
          <p:cNvSpPr txBox="1">
            <a:spLocks noGrp="1"/>
          </p:cNvSpPr>
          <p:nvPr>
            <p:ph type="ctrTitle"/>
          </p:nvPr>
        </p:nvSpPr>
        <p:spPr>
          <a:xfrm>
            <a:off x="87984" y="171816"/>
            <a:ext cx="5136040" cy="6718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85949"/>
              <a:buFont typeface="Arial"/>
              <a:buNone/>
            </a:pPr>
            <a:br>
              <a:rPr lang="ja-JP">
                <a:solidFill>
                  <a:srgbClr val="FF6600"/>
                </a:solidFill>
              </a:rPr>
            </a:br>
            <a:r>
              <a:rPr lang="ja-JP" sz="4400" u="sng">
                <a:solidFill>
                  <a:srgbClr val="FF6600"/>
                </a:solidFill>
                <a:latin typeface="Meiryo"/>
                <a:ea typeface="Meiryo"/>
                <a:cs typeface="Meiryo"/>
                <a:sym typeface="Meiryo"/>
              </a:rPr>
              <a:t>システム構成</a:t>
            </a:r>
            <a:endParaRPr sz="4400" u="sng">
              <a:solidFill>
                <a:srgbClr val="FF6600"/>
              </a:solidFill>
              <a:latin typeface="Meiryo"/>
              <a:ea typeface="Meiryo"/>
              <a:cs typeface="Meiryo"/>
              <a:sym typeface="Meiryo"/>
            </a:endParaRPr>
          </a:p>
        </p:txBody>
      </p:sp>
      <p:sp>
        <p:nvSpPr>
          <p:cNvPr id="263" name="Google Shape;263;p14"/>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chemeClr val="dk1"/>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15"/>
          <p:cNvPicPr preferRelativeResize="0"/>
          <p:nvPr/>
        </p:nvPicPr>
        <p:blipFill rotWithShape="1">
          <a:blip r:embed="rId3">
            <a:alphaModFix amt="50000"/>
          </a:blip>
          <a:srcRect/>
          <a:stretch/>
        </p:blipFill>
        <p:spPr>
          <a:xfrm>
            <a:off x="1" y="-34488"/>
            <a:ext cx="12191999" cy="6858000"/>
          </a:xfrm>
          <a:prstGeom prst="rect">
            <a:avLst/>
          </a:prstGeom>
          <a:noFill/>
          <a:ln>
            <a:noFill/>
          </a:ln>
        </p:spPr>
      </p:pic>
      <p:sp>
        <p:nvSpPr>
          <p:cNvPr id="270" name="Google Shape;270;p15"/>
          <p:cNvSpPr txBox="1">
            <a:spLocks noGrp="1"/>
          </p:cNvSpPr>
          <p:nvPr>
            <p:ph type="ctrTitle"/>
          </p:nvPr>
        </p:nvSpPr>
        <p:spPr>
          <a:xfrm>
            <a:off x="87984" y="206918"/>
            <a:ext cx="5136040" cy="6718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6600"/>
              </a:buClr>
              <a:buSzPct val="136363"/>
              <a:buFont typeface="Arial"/>
              <a:buNone/>
            </a:pPr>
            <a:br>
              <a:rPr lang="ja-JP">
                <a:solidFill>
                  <a:srgbClr val="FF6600"/>
                </a:solidFill>
              </a:rPr>
            </a:br>
            <a:r>
              <a:rPr lang="ja-JP" sz="4400" u="sng">
                <a:solidFill>
                  <a:srgbClr val="FF6600"/>
                </a:solidFill>
                <a:latin typeface="Meiryo"/>
                <a:ea typeface="Meiryo"/>
                <a:cs typeface="Meiryo"/>
                <a:sym typeface="Meiryo"/>
              </a:rPr>
              <a:t>使用技術</a:t>
            </a:r>
            <a:endParaRPr sz="4400" u="sng">
              <a:solidFill>
                <a:srgbClr val="FF6600"/>
              </a:solidFill>
              <a:latin typeface="Meiryo"/>
              <a:ea typeface="Meiryo"/>
              <a:cs typeface="Meiryo"/>
              <a:sym typeface="Meiryo"/>
            </a:endParaRPr>
          </a:p>
        </p:txBody>
      </p:sp>
      <p:sp>
        <p:nvSpPr>
          <p:cNvPr id="271" name="Google Shape;271;p15"/>
          <p:cNvSpPr txBox="1">
            <a:spLocks noGrp="1"/>
          </p:cNvSpPr>
          <p:nvPr>
            <p:ph type="sldNum" idx="12"/>
          </p:nvPr>
        </p:nvSpPr>
        <p:spPr>
          <a:xfrm>
            <a:off x="8610600" y="6395416"/>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15</a:t>
            </a:fld>
            <a:endParaRPr/>
          </a:p>
        </p:txBody>
      </p:sp>
      <p:sp>
        <p:nvSpPr>
          <p:cNvPr id="272" name="Google Shape;272;p15"/>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graphicFrame>
        <p:nvGraphicFramePr>
          <p:cNvPr id="273" name="Google Shape;273;p15"/>
          <p:cNvGraphicFramePr/>
          <p:nvPr/>
        </p:nvGraphicFramePr>
        <p:xfrm>
          <a:off x="857839" y="1298314"/>
          <a:ext cx="2526375" cy="2910300"/>
        </p:xfrm>
        <a:graphic>
          <a:graphicData uri="http://schemas.openxmlformats.org/drawingml/2006/table">
            <a:tbl>
              <a:tblPr firstRow="1" bandRow="1">
                <a:noFill/>
                <a:tableStyleId>{017E0191-B633-4B32-8EEC-BBA400EA1F99}</a:tableStyleId>
              </a:tblPr>
              <a:tblGrid>
                <a:gridCol w="2526375">
                  <a:extLst>
                    <a:ext uri="{9D8B030D-6E8A-4147-A177-3AD203B41FA5}">
                      <a16:colId xmlns:a16="http://schemas.microsoft.com/office/drawing/2014/main" val="20000"/>
                    </a:ext>
                  </a:extLst>
                </a:gridCol>
              </a:tblGrid>
              <a:tr h="544925">
                <a:tc>
                  <a:txBody>
                    <a:bodyPr/>
                    <a:lstStyle/>
                    <a:p>
                      <a:pPr marL="0" marR="0" lvl="0" indent="0" algn="ctr" rtl="0">
                        <a:spcBef>
                          <a:spcPts val="0"/>
                        </a:spcBef>
                        <a:spcAft>
                          <a:spcPts val="0"/>
                        </a:spcAft>
                        <a:buNone/>
                      </a:pPr>
                      <a:r>
                        <a:rPr lang="ja-JP" sz="1800" u="none" strike="noStrike" cap="none"/>
                        <a:t>Frontend</a:t>
                      </a:r>
                      <a:endParaRPr sz="1800" u="none" strike="noStrike" cap="none"/>
                    </a:p>
                  </a:txBody>
                  <a:tcPr marL="91450" marR="91450" marT="45725" marB="45725" anchor="ctr">
                    <a:solidFill>
                      <a:srgbClr val="AAD4C7"/>
                    </a:solidFill>
                  </a:tcPr>
                </a:tc>
                <a:extLst>
                  <a:ext uri="{0D108BD9-81ED-4DB2-BD59-A6C34878D82A}">
                    <a16:rowId xmlns:a16="http://schemas.microsoft.com/office/drawing/2014/main" val="10000"/>
                  </a:ext>
                </a:extLst>
              </a:tr>
              <a:tr h="2365375">
                <a:tc>
                  <a:txBody>
                    <a:bodyPr/>
                    <a:lstStyle/>
                    <a:p>
                      <a:pPr marL="0" marR="0" lvl="0" indent="0" algn="l" rtl="0">
                        <a:spcBef>
                          <a:spcPts val="0"/>
                        </a:spcBef>
                        <a:spcAft>
                          <a:spcPts val="0"/>
                        </a:spcAft>
                        <a:buNone/>
                      </a:pPr>
                      <a:endParaRPr sz="1800"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274" name="Google Shape;274;p15" descr="Pin on Software and Application Logos"/>
          <p:cNvPicPr preferRelativeResize="0"/>
          <p:nvPr/>
        </p:nvPicPr>
        <p:blipFill rotWithShape="1">
          <a:blip r:embed="rId4">
            <a:alphaModFix/>
          </a:blip>
          <a:srcRect/>
          <a:stretch/>
        </p:blipFill>
        <p:spPr>
          <a:xfrm>
            <a:off x="1213085" y="2983279"/>
            <a:ext cx="1928050" cy="411233"/>
          </a:xfrm>
          <a:prstGeom prst="rect">
            <a:avLst/>
          </a:prstGeom>
          <a:noFill/>
          <a:ln>
            <a:noFill/>
          </a:ln>
        </p:spPr>
      </p:pic>
      <p:pic>
        <p:nvPicPr>
          <p:cNvPr id="275" name="Google Shape;275;p15" descr="Logo TypeScript – Logos PNG"/>
          <p:cNvPicPr preferRelativeResize="0"/>
          <p:nvPr/>
        </p:nvPicPr>
        <p:blipFill rotWithShape="1">
          <a:blip r:embed="rId5">
            <a:alphaModFix/>
          </a:blip>
          <a:srcRect l="28522" t="12485" r="28693" b="13287"/>
          <a:stretch/>
        </p:blipFill>
        <p:spPr>
          <a:xfrm>
            <a:off x="1725148" y="1995322"/>
            <a:ext cx="787850" cy="768866"/>
          </a:xfrm>
          <a:prstGeom prst="rect">
            <a:avLst/>
          </a:prstGeom>
          <a:noFill/>
          <a:ln>
            <a:noFill/>
          </a:ln>
        </p:spPr>
      </p:pic>
      <p:pic>
        <p:nvPicPr>
          <p:cNvPr id="276" name="Google Shape;276;p15"/>
          <p:cNvPicPr preferRelativeResize="0"/>
          <p:nvPr/>
        </p:nvPicPr>
        <p:blipFill rotWithShape="1">
          <a:blip r:embed="rId6">
            <a:alphaModFix/>
          </a:blip>
          <a:srcRect t="32521" b="32634"/>
          <a:stretch/>
        </p:blipFill>
        <p:spPr>
          <a:xfrm>
            <a:off x="1005312" y="3662787"/>
            <a:ext cx="2124351" cy="411233"/>
          </a:xfrm>
          <a:prstGeom prst="rect">
            <a:avLst/>
          </a:prstGeom>
          <a:noFill/>
          <a:ln>
            <a:noFill/>
          </a:ln>
        </p:spPr>
      </p:pic>
      <p:graphicFrame>
        <p:nvGraphicFramePr>
          <p:cNvPr id="277" name="Google Shape;277;p15"/>
          <p:cNvGraphicFramePr/>
          <p:nvPr/>
        </p:nvGraphicFramePr>
        <p:xfrm>
          <a:off x="3474561" y="1298314"/>
          <a:ext cx="7755875" cy="2900100"/>
        </p:xfrm>
        <a:graphic>
          <a:graphicData uri="http://schemas.openxmlformats.org/drawingml/2006/table">
            <a:tbl>
              <a:tblPr firstRow="1" bandRow="1">
                <a:noFill/>
                <a:tableStyleId>{017E0191-B633-4B32-8EEC-BBA400EA1F99}</a:tableStyleId>
              </a:tblPr>
              <a:tblGrid>
                <a:gridCol w="7755875">
                  <a:extLst>
                    <a:ext uri="{9D8B030D-6E8A-4147-A177-3AD203B41FA5}">
                      <a16:colId xmlns:a16="http://schemas.microsoft.com/office/drawing/2014/main" val="20000"/>
                    </a:ext>
                  </a:extLst>
                </a:gridCol>
              </a:tblGrid>
              <a:tr h="543025">
                <a:tc>
                  <a:txBody>
                    <a:bodyPr/>
                    <a:lstStyle/>
                    <a:p>
                      <a:pPr marL="0" marR="0" lvl="0" indent="0" algn="ctr" rtl="0">
                        <a:spcBef>
                          <a:spcPts val="0"/>
                        </a:spcBef>
                        <a:spcAft>
                          <a:spcPts val="0"/>
                        </a:spcAft>
                        <a:buNone/>
                      </a:pPr>
                      <a:r>
                        <a:rPr lang="ja-JP" sz="1800" dirty="0"/>
                        <a:t>Backend</a:t>
                      </a:r>
                      <a:endParaRPr sz="1800" dirty="0"/>
                    </a:p>
                  </a:txBody>
                  <a:tcPr marL="91450" marR="91450" marT="45725" marB="45725" anchor="ctr">
                    <a:solidFill>
                      <a:srgbClr val="AAD4C7"/>
                    </a:solidFill>
                  </a:tcPr>
                </a:tc>
                <a:extLst>
                  <a:ext uri="{0D108BD9-81ED-4DB2-BD59-A6C34878D82A}">
                    <a16:rowId xmlns:a16="http://schemas.microsoft.com/office/drawing/2014/main" val="10000"/>
                  </a:ext>
                </a:extLst>
              </a:tr>
              <a:tr h="2357075">
                <a:tc>
                  <a:txBody>
                    <a:bodyPr/>
                    <a:lstStyle/>
                    <a:p>
                      <a:pPr marL="0" marR="0" lvl="0" indent="0" algn="l" rtl="0">
                        <a:spcBef>
                          <a:spcPts val="0"/>
                        </a:spcBef>
                        <a:spcAft>
                          <a:spcPts val="0"/>
                        </a:spcAft>
                        <a:buNone/>
                      </a:pPr>
                      <a:endParaRPr sz="1800"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278" name="Google Shape;278;p15" descr="Python Logo – PNG e Vetor – Download de Logo"/>
          <p:cNvPicPr preferRelativeResize="0"/>
          <p:nvPr/>
        </p:nvPicPr>
        <p:blipFill rotWithShape="1">
          <a:blip r:embed="rId7">
            <a:alphaModFix/>
          </a:blip>
          <a:srcRect/>
          <a:stretch/>
        </p:blipFill>
        <p:spPr>
          <a:xfrm>
            <a:off x="3991194" y="1995322"/>
            <a:ext cx="1877373" cy="2087044"/>
          </a:xfrm>
          <a:prstGeom prst="rect">
            <a:avLst/>
          </a:prstGeom>
          <a:noFill/>
          <a:ln>
            <a:noFill/>
          </a:ln>
        </p:spPr>
      </p:pic>
      <p:pic>
        <p:nvPicPr>
          <p:cNvPr id="279" name="Google Shape;279;p15" descr="Fastapi React"/>
          <p:cNvPicPr preferRelativeResize="0"/>
          <p:nvPr/>
        </p:nvPicPr>
        <p:blipFill rotWithShape="1">
          <a:blip r:embed="rId8">
            <a:alphaModFix/>
          </a:blip>
          <a:srcRect/>
          <a:stretch/>
        </p:blipFill>
        <p:spPr>
          <a:xfrm>
            <a:off x="6457981" y="2302417"/>
            <a:ext cx="1943543" cy="697051"/>
          </a:xfrm>
          <a:prstGeom prst="rect">
            <a:avLst/>
          </a:prstGeom>
          <a:noFill/>
          <a:ln>
            <a:noFill/>
          </a:ln>
        </p:spPr>
      </p:pic>
      <p:pic>
        <p:nvPicPr>
          <p:cNvPr id="280" name="Google Shape;280;p15" descr="FastAPI vs Flask - The Complete Guide"/>
          <p:cNvPicPr preferRelativeResize="0"/>
          <p:nvPr/>
        </p:nvPicPr>
        <p:blipFill rotWithShape="1">
          <a:blip r:embed="rId9">
            <a:alphaModFix/>
          </a:blip>
          <a:srcRect/>
          <a:stretch/>
        </p:blipFill>
        <p:spPr>
          <a:xfrm>
            <a:off x="9267199" y="2049905"/>
            <a:ext cx="1097562" cy="1097562"/>
          </a:xfrm>
          <a:prstGeom prst="rect">
            <a:avLst/>
          </a:prstGeom>
          <a:noFill/>
          <a:ln>
            <a:noFill/>
          </a:ln>
        </p:spPr>
      </p:pic>
      <p:sp>
        <p:nvSpPr>
          <p:cNvPr id="281" name="Google Shape;281;p15" descr="OpenAI – Logos Download"/>
          <p:cNvSpPr/>
          <p:nvPr/>
        </p:nvSpPr>
        <p:spPr>
          <a:xfrm>
            <a:off x="5943600" y="2999468"/>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282" name="Google Shape;282;p15"/>
          <p:cNvPicPr preferRelativeResize="0"/>
          <p:nvPr/>
        </p:nvPicPr>
        <p:blipFill rotWithShape="1">
          <a:blip r:embed="rId10">
            <a:alphaModFix/>
          </a:blip>
          <a:srcRect/>
          <a:stretch/>
        </p:blipFill>
        <p:spPr>
          <a:xfrm>
            <a:off x="8955213" y="3517694"/>
            <a:ext cx="1590889" cy="302518"/>
          </a:xfrm>
          <a:prstGeom prst="rect">
            <a:avLst/>
          </a:prstGeom>
          <a:noFill/>
          <a:ln>
            <a:noFill/>
          </a:ln>
        </p:spPr>
      </p:pic>
      <p:graphicFrame>
        <p:nvGraphicFramePr>
          <p:cNvPr id="283" name="Google Shape;283;p15"/>
          <p:cNvGraphicFramePr/>
          <p:nvPr/>
        </p:nvGraphicFramePr>
        <p:xfrm>
          <a:off x="847701" y="4261125"/>
          <a:ext cx="2526375" cy="2499425"/>
        </p:xfrm>
        <a:graphic>
          <a:graphicData uri="http://schemas.openxmlformats.org/drawingml/2006/table">
            <a:tbl>
              <a:tblPr firstRow="1" bandRow="1">
                <a:noFill/>
                <a:tableStyleId>{017E0191-B633-4B32-8EEC-BBA400EA1F99}</a:tableStyleId>
              </a:tblPr>
              <a:tblGrid>
                <a:gridCol w="2526375">
                  <a:extLst>
                    <a:ext uri="{9D8B030D-6E8A-4147-A177-3AD203B41FA5}">
                      <a16:colId xmlns:a16="http://schemas.microsoft.com/office/drawing/2014/main" val="20000"/>
                    </a:ext>
                  </a:extLst>
                </a:gridCol>
              </a:tblGrid>
              <a:tr h="468000">
                <a:tc>
                  <a:txBody>
                    <a:bodyPr/>
                    <a:lstStyle/>
                    <a:p>
                      <a:pPr marL="0" marR="0" lvl="0" indent="0" algn="ctr" rtl="0">
                        <a:spcBef>
                          <a:spcPts val="0"/>
                        </a:spcBef>
                        <a:spcAft>
                          <a:spcPts val="0"/>
                        </a:spcAft>
                        <a:buNone/>
                      </a:pPr>
                      <a:r>
                        <a:rPr lang="ja-JP" sz="1800"/>
                        <a:t>Services</a:t>
                      </a:r>
                      <a:endParaRPr sz="1800"/>
                    </a:p>
                  </a:txBody>
                  <a:tcPr marL="91450" marR="91450" marT="45725" marB="45725" anchor="ctr">
                    <a:solidFill>
                      <a:srgbClr val="AAD4C7"/>
                    </a:solidFill>
                  </a:tcPr>
                </a:tc>
                <a:extLst>
                  <a:ext uri="{0D108BD9-81ED-4DB2-BD59-A6C34878D82A}">
                    <a16:rowId xmlns:a16="http://schemas.microsoft.com/office/drawing/2014/main" val="10000"/>
                  </a:ext>
                </a:extLst>
              </a:tr>
              <a:tr h="2031425">
                <a:tc>
                  <a:txBody>
                    <a:bodyPr/>
                    <a:lstStyle/>
                    <a:p>
                      <a:pPr marL="0" marR="0" lvl="0" indent="0" algn="l" rtl="0">
                        <a:spcBef>
                          <a:spcPts val="0"/>
                        </a:spcBef>
                        <a:spcAft>
                          <a:spcPts val="0"/>
                        </a:spcAft>
                        <a:buNone/>
                      </a:pPr>
                      <a:endParaRPr sz="1800"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284" name="Google Shape;284;p15" descr="Firebase"/>
          <p:cNvPicPr preferRelativeResize="0"/>
          <p:nvPr/>
        </p:nvPicPr>
        <p:blipFill rotWithShape="1">
          <a:blip r:embed="rId11">
            <a:alphaModFix/>
          </a:blip>
          <a:srcRect/>
          <a:stretch/>
        </p:blipFill>
        <p:spPr>
          <a:xfrm>
            <a:off x="1242935" y="5648598"/>
            <a:ext cx="1860722" cy="930361"/>
          </a:xfrm>
          <a:prstGeom prst="rect">
            <a:avLst/>
          </a:prstGeom>
          <a:noFill/>
          <a:ln>
            <a:noFill/>
          </a:ln>
        </p:spPr>
      </p:pic>
      <p:pic>
        <p:nvPicPr>
          <p:cNvPr id="285" name="Google Shape;285;p15" descr="stripe-logo – PNG e Vetor - Download de Logo"/>
          <p:cNvPicPr preferRelativeResize="0"/>
          <p:nvPr/>
        </p:nvPicPr>
        <p:blipFill rotWithShape="1">
          <a:blip r:embed="rId12">
            <a:alphaModFix/>
          </a:blip>
          <a:srcRect/>
          <a:stretch/>
        </p:blipFill>
        <p:spPr>
          <a:xfrm>
            <a:off x="1222767" y="4796475"/>
            <a:ext cx="1907361" cy="793492"/>
          </a:xfrm>
          <a:prstGeom prst="rect">
            <a:avLst/>
          </a:prstGeom>
          <a:noFill/>
          <a:ln>
            <a:noFill/>
          </a:ln>
        </p:spPr>
      </p:pic>
      <p:graphicFrame>
        <p:nvGraphicFramePr>
          <p:cNvPr id="286" name="Google Shape;286;p15"/>
          <p:cNvGraphicFramePr/>
          <p:nvPr/>
        </p:nvGraphicFramePr>
        <p:xfrm>
          <a:off x="3457308" y="4265442"/>
          <a:ext cx="1907350" cy="2499425"/>
        </p:xfrm>
        <a:graphic>
          <a:graphicData uri="http://schemas.openxmlformats.org/drawingml/2006/table">
            <a:tbl>
              <a:tblPr firstRow="1" bandRow="1">
                <a:noFill/>
                <a:tableStyleId>{017E0191-B633-4B32-8EEC-BBA400EA1F99}</a:tableStyleId>
              </a:tblPr>
              <a:tblGrid>
                <a:gridCol w="1907350">
                  <a:extLst>
                    <a:ext uri="{9D8B030D-6E8A-4147-A177-3AD203B41FA5}">
                      <a16:colId xmlns:a16="http://schemas.microsoft.com/office/drawing/2014/main" val="20000"/>
                    </a:ext>
                  </a:extLst>
                </a:gridCol>
              </a:tblGrid>
              <a:tr h="468000">
                <a:tc>
                  <a:txBody>
                    <a:bodyPr/>
                    <a:lstStyle/>
                    <a:p>
                      <a:pPr marL="0" marR="0" lvl="0" indent="0" algn="ctr" rtl="0">
                        <a:spcBef>
                          <a:spcPts val="0"/>
                        </a:spcBef>
                        <a:spcAft>
                          <a:spcPts val="0"/>
                        </a:spcAft>
                        <a:buNone/>
                      </a:pPr>
                      <a:r>
                        <a:rPr lang="ja-JP" sz="1800"/>
                        <a:t>DB</a:t>
                      </a:r>
                      <a:endParaRPr sz="1800"/>
                    </a:p>
                  </a:txBody>
                  <a:tcPr marL="91450" marR="91450" marT="45725" marB="45725" anchor="ctr">
                    <a:solidFill>
                      <a:srgbClr val="AAD4C7"/>
                    </a:solidFill>
                  </a:tcPr>
                </a:tc>
                <a:extLst>
                  <a:ext uri="{0D108BD9-81ED-4DB2-BD59-A6C34878D82A}">
                    <a16:rowId xmlns:a16="http://schemas.microsoft.com/office/drawing/2014/main" val="10000"/>
                  </a:ext>
                </a:extLst>
              </a:tr>
              <a:tr h="2031425">
                <a:tc>
                  <a:txBody>
                    <a:bodyPr/>
                    <a:lstStyle/>
                    <a:p>
                      <a:pPr marL="0" marR="0" lvl="0" indent="0" algn="l" rtl="0">
                        <a:spcBef>
                          <a:spcPts val="0"/>
                        </a:spcBef>
                        <a:spcAft>
                          <a:spcPts val="0"/>
                        </a:spcAft>
                        <a:buNone/>
                      </a:pPr>
                      <a:endParaRPr sz="180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graphicFrame>
        <p:nvGraphicFramePr>
          <p:cNvPr id="287" name="Google Shape;287;p15"/>
          <p:cNvGraphicFramePr/>
          <p:nvPr/>
        </p:nvGraphicFramePr>
        <p:xfrm>
          <a:off x="7672944" y="4265039"/>
          <a:ext cx="2080275" cy="2458165"/>
        </p:xfrm>
        <a:graphic>
          <a:graphicData uri="http://schemas.openxmlformats.org/drawingml/2006/table">
            <a:tbl>
              <a:tblPr firstRow="1" bandRow="1">
                <a:noFill/>
                <a:tableStyleId>{017E0191-B633-4B32-8EEC-BBA400EA1F99}</a:tableStyleId>
              </a:tblPr>
              <a:tblGrid>
                <a:gridCol w="2080275">
                  <a:extLst>
                    <a:ext uri="{9D8B030D-6E8A-4147-A177-3AD203B41FA5}">
                      <a16:colId xmlns:a16="http://schemas.microsoft.com/office/drawing/2014/main" val="20000"/>
                    </a:ext>
                  </a:extLst>
                </a:gridCol>
              </a:tblGrid>
              <a:tr h="599925">
                <a:tc>
                  <a:txBody>
                    <a:bodyPr/>
                    <a:lstStyle/>
                    <a:p>
                      <a:pPr marL="0" marR="0" lvl="0" indent="0" algn="ctr" rtl="0">
                        <a:spcBef>
                          <a:spcPts val="0"/>
                        </a:spcBef>
                        <a:spcAft>
                          <a:spcPts val="0"/>
                        </a:spcAft>
                        <a:buNone/>
                      </a:pPr>
                      <a:r>
                        <a:rPr lang="ja-JP" sz="1800"/>
                        <a:t>Development Infrastructure</a:t>
                      </a:r>
                      <a:endParaRPr sz="1800"/>
                    </a:p>
                  </a:txBody>
                  <a:tcPr marL="91450" marR="91450" marT="45725" marB="45725" anchor="ctr">
                    <a:solidFill>
                      <a:srgbClr val="AAD4C7"/>
                    </a:solidFill>
                  </a:tcPr>
                </a:tc>
                <a:extLst>
                  <a:ext uri="{0D108BD9-81ED-4DB2-BD59-A6C34878D82A}">
                    <a16:rowId xmlns:a16="http://schemas.microsoft.com/office/drawing/2014/main" val="10000"/>
                  </a:ext>
                </a:extLst>
              </a:tr>
              <a:tr h="1818075">
                <a:tc>
                  <a:txBody>
                    <a:bodyPr/>
                    <a:lstStyle/>
                    <a:p>
                      <a:pPr marL="0" marR="0" lvl="0" indent="0" algn="l" rtl="0">
                        <a:spcBef>
                          <a:spcPts val="0"/>
                        </a:spcBef>
                        <a:spcAft>
                          <a:spcPts val="0"/>
                        </a:spcAft>
                        <a:buNone/>
                      </a:pPr>
                      <a:endParaRPr sz="180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sp>
        <p:nvSpPr>
          <p:cNvPr id="289" name="Google Shape;289;p15"/>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290" name="Google Shape;290;p15" descr="ロゴ&#10;&#10;自動的に生成された説明"/>
          <p:cNvPicPr preferRelativeResize="0"/>
          <p:nvPr/>
        </p:nvPicPr>
        <p:blipFill rotWithShape="1">
          <a:blip r:embed="rId13">
            <a:alphaModFix/>
          </a:blip>
          <a:srcRect/>
          <a:stretch/>
        </p:blipFill>
        <p:spPr>
          <a:xfrm>
            <a:off x="6470869" y="3483866"/>
            <a:ext cx="1947909" cy="409405"/>
          </a:xfrm>
          <a:prstGeom prst="rect">
            <a:avLst/>
          </a:prstGeom>
          <a:noFill/>
          <a:ln>
            <a:noFill/>
          </a:ln>
        </p:spPr>
      </p:pic>
      <p:sp>
        <p:nvSpPr>
          <p:cNvPr id="291" name="Google Shape;291;p15"/>
          <p:cNvSpPr txBox="1"/>
          <p:nvPr/>
        </p:nvSpPr>
        <p:spPr>
          <a:xfrm>
            <a:off x="405973" y="683261"/>
            <a:ext cx="12104100" cy="751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2400"/>
              <a:buFont typeface="Meiryo"/>
              <a:buNone/>
            </a:pPr>
            <a:r>
              <a:rPr lang="ja-JP" sz="2400" b="1" dirty="0">
                <a:solidFill>
                  <a:srgbClr val="595959"/>
                </a:solidFill>
                <a:latin typeface="Meiryo"/>
                <a:ea typeface="Meiryo"/>
                <a:cs typeface="Meiryo"/>
                <a:sym typeface="Meiryo"/>
              </a:rPr>
              <a:t>ドキュメントの豊富さ、作りたいアプリケーションと合うことなどを中心に選定</a:t>
            </a:r>
            <a:endParaRPr sz="2400" b="1" dirty="0">
              <a:solidFill>
                <a:srgbClr val="FF0000"/>
              </a:solidFill>
              <a:latin typeface="Meiryo"/>
              <a:ea typeface="Meiryo"/>
              <a:cs typeface="Meiryo"/>
              <a:sym typeface="Meiryo"/>
            </a:endParaRPr>
          </a:p>
        </p:txBody>
      </p:sp>
      <p:graphicFrame>
        <p:nvGraphicFramePr>
          <p:cNvPr id="292" name="Google Shape;292;p15"/>
          <p:cNvGraphicFramePr/>
          <p:nvPr/>
        </p:nvGraphicFramePr>
        <p:xfrm>
          <a:off x="5504039" y="4275383"/>
          <a:ext cx="2072825" cy="2446950"/>
        </p:xfrm>
        <a:graphic>
          <a:graphicData uri="http://schemas.openxmlformats.org/drawingml/2006/table">
            <a:tbl>
              <a:tblPr firstRow="1" bandRow="1">
                <a:noFill/>
                <a:tableStyleId>{017E0191-B633-4B32-8EEC-BBA400EA1F99}</a:tableStyleId>
              </a:tblPr>
              <a:tblGrid>
                <a:gridCol w="2072825">
                  <a:extLst>
                    <a:ext uri="{9D8B030D-6E8A-4147-A177-3AD203B41FA5}">
                      <a16:colId xmlns:a16="http://schemas.microsoft.com/office/drawing/2014/main" val="20000"/>
                    </a:ext>
                  </a:extLst>
                </a:gridCol>
              </a:tblGrid>
              <a:tr h="475650">
                <a:tc>
                  <a:txBody>
                    <a:bodyPr/>
                    <a:lstStyle/>
                    <a:p>
                      <a:pPr marL="0" marR="0" lvl="0" indent="0" algn="ctr" rtl="0">
                        <a:spcBef>
                          <a:spcPts val="0"/>
                        </a:spcBef>
                        <a:spcAft>
                          <a:spcPts val="0"/>
                        </a:spcAft>
                        <a:buNone/>
                      </a:pPr>
                      <a:r>
                        <a:rPr lang="ja-JP" sz="1800"/>
                        <a:t>Production</a:t>
                      </a:r>
                      <a:endParaRPr sz="1800"/>
                    </a:p>
                  </a:txBody>
                  <a:tcPr marL="91450" marR="91450" marT="45725" marB="45725" anchor="ctr">
                    <a:solidFill>
                      <a:srgbClr val="AAD4C7"/>
                    </a:solidFill>
                  </a:tcPr>
                </a:tc>
                <a:extLst>
                  <a:ext uri="{0D108BD9-81ED-4DB2-BD59-A6C34878D82A}">
                    <a16:rowId xmlns:a16="http://schemas.microsoft.com/office/drawing/2014/main" val="10000"/>
                  </a:ext>
                </a:extLst>
              </a:tr>
              <a:tr h="1971300">
                <a:tc>
                  <a:txBody>
                    <a:bodyPr/>
                    <a:lstStyle/>
                    <a:p>
                      <a:pPr marL="0" marR="0" lvl="0" indent="0" algn="l" rtl="0">
                        <a:spcBef>
                          <a:spcPts val="0"/>
                        </a:spcBef>
                        <a:spcAft>
                          <a:spcPts val="0"/>
                        </a:spcAft>
                        <a:buNone/>
                      </a:pPr>
                      <a:endParaRPr sz="180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293" name="Google Shape;293;p15"/>
          <p:cNvPicPr preferRelativeResize="0"/>
          <p:nvPr/>
        </p:nvPicPr>
        <p:blipFill rotWithShape="1">
          <a:blip r:embed="rId14">
            <a:alphaModFix/>
          </a:blip>
          <a:srcRect/>
          <a:stretch/>
        </p:blipFill>
        <p:spPr>
          <a:xfrm>
            <a:off x="8130679" y="5255988"/>
            <a:ext cx="1345782" cy="945106"/>
          </a:xfrm>
          <a:prstGeom prst="rect">
            <a:avLst/>
          </a:prstGeom>
          <a:noFill/>
          <a:ln>
            <a:noFill/>
          </a:ln>
        </p:spPr>
      </p:pic>
      <p:pic>
        <p:nvPicPr>
          <p:cNvPr id="294" name="Google Shape;294;p15"/>
          <p:cNvPicPr preferRelativeResize="0"/>
          <p:nvPr/>
        </p:nvPicPr>
        <p:blipFill rotWithShape="1">
          <a:blip r:embed="rId15">
            <a:alphaModFix/>
          </a:blip>
          <a:srcRect/>
          <a:stretch/>
        </p:blipFill>
        <p:spPr>
          <a:xfrm>
            <a:off x="5821416" y="5063106"/>
            <a:ext cx="1448591" cy="1448591"/>
          </a:xfrm>
          <a:prstGeom prst="rect">
            <a:avLst/>
          </a:prstGeom>
          <a:noFill/>
          <a:ln>
            <a:noFill/>
          </a:ln>
        </p:spPr>
      </p:pic>
      <p:graphicFrame>
        <p:nvGraphicFramePr>
          <p:cNvPr id="295" name="Google Shape;295;p15"/>
          <p:cNvGraphicFramePr/>
          <p:nvPr/>
        </p:nvGraphicFramePr>
        <p:xfrm>
          <a:off x="9843195" y="4261125"/>
          <a:ext cx="1430250" cy="2499425"/>
        </p:xfrm>
        <a:graphic>
          <a:graphicData uri="http://schemas.openxmlformats.org/drawingml/2006/table">
            <a:tbl>
              <a:tblPr firstRow="1" bandRow="1">
                <a:noFill/>
                <a:tableStyleId>{017E0191-B633-4B32-8EEC-BBA400EA1F99}</a:tableStyleId>
              </a:tblPr>
              <a:tblGrid>
                <a:gridCol w="1430250">
                  <a:extLst>
                    <a:ext uri="{9D8B030D-6E8A-4147-A177-3AD203B41FA5}">
                      <a16:colId xmlns:a16="http://schemas.microsoft.com/office/drawing/2014/main" val="20000"/>
                    </a:ext>
                  </a:extLst>
                </a:gridCol>
              </a:tblGrid>
              <a:tr h="468000">
                <a:tc>
                  <a:txBody>
                    <a:bodyPr/>
                    <a:lstStyle/>
                    <a:p>
                      <a:pPr marL="0" marR="0" lvl="0" indent="0" algn="ctr" rtl="0">
                        <a:spcBef>
                          <a:spcPts val="0"/>
                        </a:spcBef>
                        <a:spcAft>
                          <a:spcPts val="0"/>
                        </a:spcAft>
                        <a:buNone/>
                      </a:pPr>
                      <a:r>
                        <a:rPr lang="ja-JP" sz="1800"/>
                        <a:t>SCM</a:t>
                      </a:r>
                      <a:endParaRPr sz="1800"/>
                    </a:p>
                  </a:txBody>
                  <a:tcPr marL="91450" marR="91450" marT="45725" marB="45725" anchor="ctr">
                    <a:solidFill>
                      <a:srgbClr val="AAD4C7"/>
                    </a:solidFill>
                  </a:tcPr>
                </a:tc>
                <a:extLst>
                  <a:ext uri="{0D108BD9-81ED-4DB2-BD59-A6C34878D82A}">
                    <a16:rowId xmlns:a16="http://schemas.microsoft.com/office/drawing/2014/main" val="10000"/>
                  </a:ext>
                </a:extLst>
              </a:tr>
              <a:tr h="2031425">
                <a:tc>
                  <a:txBody>
                    <a:bodyPr/>
                    <a:lstStyle/>
                    <a:p>
                      <a:pPr marL="0" marR="0" lvl="0" indent="0" algn="l" rtl="0">
                        <a:spcBef>
                          <a:spcPts val="0"/>
                        </a:spcBef>
                        <a:spcAft>
                          <a:spcPts val="0"/>
                        </a:spcAft>
                        <a:buNone/>
                      </a:pPr>
                      <a:endParaRPr sz="1800"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296" name="Google Shape;296;p15"/>
          <p:cNvPicPr preferRelativeResize="0"/>
          <p:nvPr/>
        </p:nvPicPr>
        <p:blipFill rotWithShape="1">
          <a:blip r:embed="rId16">
            <a:alphaModFix/>
          </a:blip>
          <a:srcRect/>
          <a:stretch/>
        </p:blipFill>
        <p:spPr>
          <a:xfrm>
            <a:off x="10131390" y="5344479"/>
            <a:ext cx="788416" cy="788416"/>
          </a:xfrm>
          <a:prstGeom prst="rect">
            <a:avLst/>
          </a:prstGeom>
          <a:noFill/>
          <a:ln>
            <a:noFill/>
          </a:ln>
        </p:spPr>
      </p:pic>
      <p:pic>
        <p:nvPicPr>
          <p:cNvPr id="1026" name="Picture 2" descr="MySQL">
            <a:extLst>
              <a:ext uri="{FF2B5EF4-FFF2-40B4-BE49-F238E27FC236}">
                <a16:creationId xmlns:a16="http://schemas.microsoft.com/office/drawing/2014/main" id="{BB58682C-655D-15FE-64D0-9C187CCCD60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20782" y="5057511"/>
            <a:ext cx="1676400" cy="1133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500"/>
                                        <p:tgtEl>
                                          <p:spTgt spid="273"/>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par>
                                <p:cTn id="11" presetID="10" presetClass="entr" presetSubtype="0" fill="hold" nodeType="withEffect">
                                  <p:stCondLst>
                                    <p:cond delay="0"/>
                                  </p:stCondLst>
                                  <p:childTnLst>
                                    <p:set>
                                      <p:cBhvr>
                                        <p:cTn id="12" dur="1" fill="hold">
                                          <p:stCondLst>
                                            <p:cond delay="0"/>
                                          </p:stCondLst>
                                        </p:cTn>
                                        <p:tgtEl>
                                          <p:spTgt spid="274"/>
                                        </p:tgtEl>
                                        <p:attrNameLst>
                                          <p:attrName>style.visibility</p:attrName>
                                        </p:attrNameLst>
                                      </p:cBhvr>
                                      <p:to>
                                        <p:strVal val="visible"/>
                                      </p:to>
                                    </p:set>
                                    <p:animEffect transition="in" filter="fade">
                                      <p:cBhvr>
                                        <p:cTn id="13" dur="500"/>
                                        <p:tgtEl>
                                          <p:spTgt spid="274"/>
                                        </p:tgtEl>
                                      </p:cBhvr>
                                    </p:animEffect>
                                  </p:childTnLst>
                                </p:cTn>
                              </p:par>
                              <p:par>
                                <p:cTn id="14" presetID="10" presetClass="entr" presetSubtype="0" fill="hold" nodeType="with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fade">
                                      <p:cBhvr>
                                        <p:cTn id="16" dur="500"/>
                                        <p:tgtEl>
                                          <p:spTgt spid="27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7"/>
                                        </p:tgtEl>
                                        <p:attrNameLst>
                                          <p:attrName>style.visibility</p:attrName>
                                        </p:attrNameLst>
                                      </p:cBhvr>
                                      <p:to>
                                        <p:strVal val="visible"/>
                                      </p:to>
                                    </p:set>
                                    <p:animEffect transition="in" filter="fade">
                                      <p:cBhvr>
                                        <p:cTn id="21" dur="500"/>
                                        <p:tgtEl>
                                          <p:spTgt spid="277"/>
                                        </p:tgtEl>
                                      </p:cBhvr>
                                    </p:animEffect>
                                  </p:childTnLst>
                                </p:cTn>
                              </p:par>
                              <p:par>
                                <p:cTn id="22" presetID="10" presetClass="entr" presetSubtype="0" fill="hold" nodeType="withEffect">
                                  <p:stCondLst>
                                    <p:cond delay="0"/>
                                  </p:stCondLst>
                                  <p:childTnLst>
                                    <p:set>
                                      <p:cBhvr>
                                        <p:cTn id="23" dur="1" fill="hold">
                                          <p:stCondLst>
                                            <p:cond delay="0"/>
                                          </p:stCondLst>
                                        </p:cTn>
                                        <p:tgtEl>
                                          <p:spTgt spid="278"/>
                                        </p:tgtEl>
                                        <p:attrNameLst>
                                          <p:attrName>style.visibility</p:attrName>
                                        </p:attrNameLst>
                                      </p:cBhvr>
                                      <p:to>
                                        <p:strVal val="visible"/>
                                      </p:to>
                                    </p:set>
                                    <p:animEffect transition="in" filter="fade">
                                      <p:cBhvr>
                                        <p:cTn id="24" dur="500"/>
                                        <p:tgtEl>
                                          <p:spTgt spid="278"/>
                                        </p:tgtEl>
                                      </p:cBhvr>
                                    </p:animEffect>
                                  </p:childTnLst>
                                </p:cTn>
                              </p:par>
                              <p:par>
                                <p:cTn id="25" presetID="10" presetClass="entr" presetSubtype="0" fill="hold" nodeType="withEffect">
                                  <p:stCondLst>
                                    <p:cond delay="0"/>
                                  </p:stCondLst>
                                  <p:childTnLst>
                                    <p:set>
                                      <p:cBhvr>
                                        <p:cTn id="26" dur="1" fill="hold">
                                          <p:stCondLst>
                                            <p:cond delay="0"/>
                                          </p:stCondLst>
                                        </p:cTn>
                                        <p:tgtEl>
                                          <p:spTgt spid="279"/>
                                        </p:tgtEl>
                                        <p:attrNameLst>
                                          <p:attrName>style.visibility</p:attrName>
                                        </p:attrNameLst>
                                      </p:cBhvr>
                                      <p:to>
                                        <p:strVal val="visible"/>
                                      </p:to>
                                    </p:set>
                                    <p:animEffect transition="in" filter="fade">
                                      <p:cBhvr>
                                        <p:cTn id="27" dur="500"/>
                                        <p:tgtEl>
                                          <p:spTgt spid="279"/>
                                        </p:tgtEl>
                                      </p:cBhvr>
                                    </p:animEffect>
                                  </p:childTnLst>
                                </p:cTn>
                              </p:par>
                              <p:par>
                                <p:cTn id="28" presetID="10" presetClass="entr" presetSubtype="0" fill="hold" nodeType="withEffect">
                                  <p:stCondLst>
                                    <p:cond delay="0"/>
                                  </p:stCondLst>
                                  <p:childTnLst>
                                    <p:set>
                                      <p:cBhvr>
                                        <p:cTn id="29" dur="1" fill="hold">
                                          <p:stCondLst>
                                            <p:cond delay="0"/>
                                          </p:stCondLst>
                                        </p:cTn>
                                        <p:tgtEl>
                                          <p:spTgt spid="290"/>
                                        </p:tgtEl>
                                        <p:attrNameLst>
                                          <p:attrName>style.visibility</p:attrName>
                                        </p:attrNameLst>
                                      </p:cBhvr>
                                      <p:to>
                                        <p:strVal val="visible"/>
                                      </p:to>
                                    </p:set>
                                    <p:animEffect transition="in" filter="fade">
                                      <p:cBhvr>
                                        <p:cTn id="30" dur="500"/>
                                        <p:tgtEl>
                                          <p:spTgt spid="290"/>
                                        </p:tgtEl>
                                      </p:cBhvr>
                                    </p:animEffect>
                                  </p:childTnLst>
                                </p:cTn>
                              </p:par>
                              <p:par>
                                <p:cTn id="31" presetID="10" presetClass="entr" presetSubtype="0" fill="hold" nodeType="withEffect">
                                  <p:stCondLst>
                                    <p:cond delay="0"/>
                                  </p:stCondLst>
                                  <p:childTnLst>
                                    <p:set>
                                      <p:cBhvr>
                                        <p:cTn id="32" dur="1" fill="hold">
                                          <p:stCondLst>
                                            <p:cond delay="0"/>
                                          </p:stCondLst>
                                        </p:cTn>
                                        <p:tgtEl>
                                          <p:spTgt spid="280"/>
                                        </p:tgtEl>
                                        <p:attrNameLst>
                                          <p:attrName>style.visibility</p:attrName>
                                        </p:attrNameLst>
                                      </p:cBhvr>
                                      <p:to>
                                        <p:strVal val="visible"/>
                                      </p:to>
                                    </p:set>
                                    <p:animEffect transition="in" filter="fade">
                                      <p:cBhvr>
                                        <p:cTn id="33" dur="500"/>
                                        <p:tgtEl>
                                          <p:spTgt spid="280"/>
                                        </p:tgtEl>
                                      </p:cBhvr>
                                    </p:animEffect>
                                  </p:childTnLst>
                                </p:cTn>
                              </p:par>
                              <p:par>
                                <p:cTn id="34" presetID="10" presetClass="entr" presetSubtype="0" fill="hold" nodeType="withEffect">
                                  <p:stCondLst>
                                    <p:cond delay="0"/>
                                  </p:stCondLst>
                                  <p:childTnLst>
                                    <p:set>
                                      <p:cBhvr>
                                        <p:cTn id="35" dur="1" fill="hold">
                                          <p:stCondLst>
                                            <p:cond delay="0"/>
                                          </p:stCondLst>
                                        </p:cTn>
                                        <p:tgtEl>
                                          <p:spTgt spid="282"/>
                                        </p:tgtEl>
                                        <p:attrNameLst>
                                          <p:attrName>style.visibility</p:attrName>
                                        </p:attrNameLst>
                                      </p:cBhvr>
                                      <p:to>
                                        <p:strVal val="visible"/>
                                      </p:to>
                                    </p:set>
                                    <p:animEffect transition="in" filter="fade">
                                      <p:cBhvr>
                                        <p:cTn id="36" dur="500"/>
                                        <p:tgtEl>
                                          <p:spTgt spid="28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83"/>
                                        </p:tgtEl>
                                        <p:attrNameLst>
                                          <p:attrName>style.visibility</p:attrName>
                                        </p:attrNameLst>
                                      </p:cBhvr>
                                      <p:to>
                                        <p:strVal val="visible"/>
                                      </p:to>
                                    </p:set>
                                    <p:animEffect transition="in" filter="fade">
                                      <p:cBhvr>
                                        <p:cTn id="41" dur="500"/>
                                        <p:tgtEl>
                                          <p:spTgt spid="283"/>
                                        </p:tgtEl>
                                      </p:cBhvr>
                                    </p:animEffect>
                                  </p:childTnLst>
                                </p:cTn>
                              </p:par>
                              <p:par>
                                <p:cTn id="42" presetID="10" presetClass="entr" presetSubtype="0" fill="hold" nodeType="withEffect">
                                  <p:stCondLst>
                                    <p:cond delay="0"/>
                                  </p:stCondLst>
                                  <p:childTnLst>
                                    <p:set>
                                      <p:cBhvr>
                                        <p:cTn id="43" dur="1" fill="hold">
                                          <p:stCondLst>
                                            <p:cond delay="0"/>
                                          </p:stCondLst>
                                        </p:cTn>
                                        <p:tgtEl>
                                          <p:spTgt spid="285"/>
                                        </p:tgtEl>
                                        <p:attrNameLst>
                                          <p:attrName>style.visibility</p:attrName>
                                        </p:attrNameLst>
                                      </p:cBhvr>
                                      <p:to>
                                        <p:strVal val="visible"/>
                                      </p:to>
                                    </p:set>
                                    <p:animEffect transition="in" filter="fade">
                                      <p:cBhvr>
                                        <p:cTn id="44" dur="500"/>
                                        <p:tgtEl>
                                          <p:spTgt spid="285"/>
                                        </p:tgtEl>
                                      </p:cBhvr>
                                    </p:animEffect>
                                  </p:childTnLst>
                                </p:cTn>
                              </p:par>
                              <p:par>
                                <p:cTn id="45" presetID="10" presetClass="entr" presetSubtype="0" fill="hold" nodeType="withEffect">
                                  <p:stCondLst>
                                    <p:cond delay="0"/>
                                  </p:stCondLst>
                                  <p:childTnLst>
                                    <p:set>
                                      <p:cBhvr>
                                        <p:cTn id="46" dur="1" fill="hold">
                                          <p:stCondLst>
                                            <p:cond delay="0"/>
                                          </p:stCondLst>
                                        </p:cTn>
                                        <p:tgtEl>
                                          <p:spTgt spid="284"/>
                                        </p:tgtEl>
                                        <p:attrNameLst>
                                          <p:attrName>style.visibility</p:attrName>
                                        </p:attrNameLst>
                                      </p:cBhvr>
                                      <p:to>
                                        <p:strVal val="visible"/>
                                      </p:to>
                                    </p:set>
                                    <p:animEffect transition="in" filter="fade">
                                      <p:cBhvr>
                                        <p:cTn id="47" dur="500"/>
                                        <p:tgtEl>
                                          <p:spTgt spid="28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500"/>
                                        <p:tgtEl>
                                          <p:spTgt spid="1026"/>
                                        </p:tgtEl>
                                      </p:cBhvr>
                                    </p:animEffect>
                                  </p:childTnLst>
                                </p:cTn>
                              </p:par>
                              <p:par>
                                <p:cTn id="53" presetID="10" presetClass="entr" presetSubtype="0" fill="hold" nodeType="withEffect">
                                  <p:stCondLst>
                                    <p:cond delay="0"/>
                                  </p:stCondLst>
                                  <p:childTnLst>
                                    <p:set>
                                      <p:cBhvr>
                                        <p:cTn id="54" dur="1" fill="hold">
                                          <p:stCondLst>
                                            <p:cond delay="0"/>
                                          </p:stCondLst>
                                        </p:cTn>
                                        <p:tgtEl>
                                          <p:spTgt spid="286"/>
                                        </p:tgtEl>
                                        <p:attrNameLst>
                                          <p:attrName>style.visibility</p:attrName>
                                        </p:attrNameLst>
                                      </p:cBhvr>
                                      <p:to>
                                        <p:strVal val="visible"/>
                                      </p:to>
                                    </p:set>
                                    <p:animEffect transition="in" filter="fade">
                                      <p:cBhvr>
                                        <p:cTn id="55" dur="500"/>
                                        <p:tgtEl>
                                          <p:spTgt spid="28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94"/>
                                        </p:tgtEl>
                                        <p:attrNameLst>
                                          <p:attrName>style.visibility</p:attrName>
                                        </p:attrNameLst>
                                      </p:cBhvr>
                                      <p:to>
                                        <p:strVal val="visible"/>
                                      </p:to>
                                    </p:set>
                                    <p:animEffect transition="in" filter="fade">
                                      <p:cBhvr>
                                        <p:cTn id="60" dur="500"/>
                                        <p:tgtEl>
                                          <p:spTgt spid="294"/>
                                        </p:tgtEl>
                                      </p:cBhvr>
                                    </p:animEffect>
                                  </p:childTnLst>
                                </p:cTn>
                              </p:par>
                              <p:par>
                                <p:cTn id="61" presetID="10" presetClass="entr" presetSubtype="0" fill="hold" nodeType="withEffect">
                                  <p:stCondLst>
                                    <p:cond delay="0"/>
                                  </p:stCondLst>
                                  <p:childTnLst>
                                    <p:set>
                                      <p:cBhvr>
                                        <p:cTn id="62" dur="1" fill="hold">
                                          <p:stCondLst>
                                            <p:cond delay="0"/>
                                          </p:stCondLst>
                                        </p:cTn>
                                        <p:tgtEl>
                                          <p:spTgt spid="292"/>
                                        </p:tgtEl>
                                        <p:attrNameLst>
                                          <p:attrName>style.visibility</p:attrName>
                                        </p:attrNameLst>
                                      </p:cBhvr>
                                      <p:to>
                                        <p:strVal val="visible"/>
                                      </p:to>
                                    </p:set>
                                    <p:animEffect transition="in" filter="fade">
                                      <p:cBhvr>
                                        <p:cTn id="63" dur="500"/>
                                        <p:tgtEl>
                                          <p:spTgt spid="29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93"/>
                                        </p:tgtEl>
                                        <p:attrNameLst>
                                          <p:attrName>style.visibility</p:attrName>
                                        </p:attrNameLst>
                                      </p:cBhvr>
                                      <p:to>
                                        <p:strVal val="visible"/>
                                      </p:to>
                                    </p:set>
                                    <p:animEffect transition="in" filter="fade">
                                      <p:cBhvr>
                                        <p:cTn id="68" dur="500"/>
                                        <p:tgtEl>
                                          <p:spTgt spid="293"/>
                                        </p:tgtEl>
                                      </p:cBhvr>
                                    </p:animEffect>
                                  </p:childTnLst>
                                </p:cTn>
                              </p:par>
                              <p:par>
                                <p:cTn id="69" presetID="10" presetClass="entr" presetSubtype="0" fill="hold" nodeType="withEffect">
                                  <p:stCondLst>
                                    <p:cond delay="0"/>
                                  </p:stCondLst>
                                  <p:childTnLst>
                                    <p:set>
                                      <p:cBhvr>
                                        <p:cTn id="70" dur="1" fill="hold">
                                          <p:stCondLst>
                                            <p:cond delay="0"/>
                                          </p:stCondLst>
                                        </p:cTn>
                                        <p:tgtEl>
                                          <p:spTgt spid="287"/>
                                        </p:tgtEl>
                                        <p:attrNameLst>
                                          <p:attrName>style.visibility</p:attrName>
                                        </p:attrNameLst>
                                      </p:cBhvr>
                                      <p:to>
                                        <p:strVal val="visible"/>
                                      </p:to>
                                    </p:set>
                                    <p:animEffect transition="in" filter="fade">
                                      <p:cBhvr>
                                        <p:cTn id="71" dur="500"/>
                                        <p:tgtEl>
                                          <p:spTgt spid="28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95"/>
                                        </p:tgtEl>
                                        <p:attrNameLst>
                                          <p:attrName>style.visibility</p:attrName>
                                        </p:attrNameLst>
                                      </p:cBhvr>
                                      <p:to>
                                        <p:strVal val="visible"/>
                                      </p:to>
                                    </p:set>
                                    <p:animEffect transition="in" filter="fade">
                                      <p:cBhvr>
                                        <p:cTn id="76" dur="500"/>
                                        <p:tgtEl>
                                          <p:spTgt spid="295"/>
                                        </p:tgtEl>
                                      </p:cBhvr>
                                    </p:animEffect>
                                  </p:childTnLst>
                                </p:cTn>
                              </p:par>
                              <p:par>
                                <p:cTn id="77" presetID="10" presetClass="entr" presetSubtype="0" fill="hold" nodeType="withEffect">
                                  <p:stCondLst>
                                    <p:cond delay="0"/>
                                  </p:stCondLst>
                                  <p:childTnLst>
                                    <p:set>
                                      <p:cBhvr>
                                        <p:cTn id="78" dur="1" fill="hold">
                                          <p:stCondLst>
                                            <p:cond delay="0"/>
                                          </p:stCondLst>
                                        </p:cTn>
                                        <p:tgtEl>
                                          <p:spTgt spid="296"/>
                                        </p:tgtEl>
                                        <p:attrNameLst>
                                          <p:attrName>style.visibility</p:attrName>
                                        </p:attrNameLst>
                                      </p:cBhvr>
                                      <p:to>
                                        <p:strVal val="visible"/>
                                      </p:to>
                                    </p:set>
                                    <p:animEffect transition="in" filter="fade">
                                      <p:cBhvr>
                                        <p:cTn id="79"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16"/>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303" name="Google Shape;303;p16"/>
          <p:cNvSpPr txBox="1">
            <a:spLocks noGrp="1"/>
          </p:cNvSpPr>
          <p:nvPr>
            <p:ph type="ctrTitle"/>
          </p:nvPr>
        </p:nvSpPr>
        <p:spPr>
          <a:xfrm>
            <a:off x="1522034" y="2230781"/>
            <a:ext cx="9831766" cy="18947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600"/>
              </a:buClr>
              <a:buSzPts val="4400"/>
              <a:buFont typeface="Meiryo"/>
              <a:buNone/>
            </a:pPr>
            <a:r>
              <a:rPr lang="ja-JP" sz="4400">
                <a:solidFill>
                  <a:srgbClr val="FF6600"/>
                </a:solidFill>
                <a:latin typeface="Meiryo"/>
                <a:ea typeface="Meiryo"/>
                <a:cs typeface="Meiryo"/>
                <a:sym typeface="Meiryo"/>
              </a:rPr>
              <a:t>04.　チャレンジポイント</a:t>
            </a:r>
            <a:endParaRPr sz="4400">
              <a:solidFill>
                <a:srgbClr val="FF6600"/>
              </a:solidFill>
              <a:latin typeface="Meiryo"/>
              <a:ea typeface="Meiryo"/>
              <a:cs typeface="Meiryo"/>
              <a:sym typeface="Meiryo"/>
            </a:endParaRPr>
          </a:p>
        </p:txBody>
      </p:sp>
      <p:sp>
        <p:nvSpPr>
          <p:cNvPr id="304" name="Google Shape;30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16</a:t>
            </a:fld>
            <a:endParaRPr/>
          </a:p>
        </p:txBody>
      </p:sp>
      <p:sp>
        <p:nvSpPr>
          <p:cNvPr id="305" name="Google Shape;305;p16"/>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17"/>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312" name="Google Shape;312;p17"/>
          <p:cNvSpPr txBox="1">
            <a:spLocks noGrp="1"/>
          </p:cNvSpPr>
          <p:nvPr>
            <p:ph type="ctrTitle"/>
          </p:nvPr>
        </p:nvSpPr>
        <p:spPr>
          <a:xfrm>
            <a:off x="301923" y="335945"/>
            <a:ext cx="7910743" cy="6718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6600"/>
              </a:buClr>
              <a:buSzPct val="136363"/>
              <a:buFont typeface="Arial"/>
              <a:buNone/>
            </a:pPr>
            <a:br>
              <a:rPr lang="ja-JP">
                <a:solidFill>
                  <a:srgbClr val="FF6600"/>
                </a:solidFill>
              </a:rPr>
            </a:br>
            <a:r>
              <a:rPr lang="ja-JP" sz="4400" u="sng">
                <a:solidFill>
                  <a:srgbClr val="FF6600"/>
                </a:solidFill>
                <a:latin typeface="Meiryo"/>
                <a:ea typeface="Meiryo"/>
                <a:cs typeface="Meiryo"/>
                <a:sym typeface="Meiryo"/>
              </a:rPr>
              <a:t>技術挑戦①</a:t>
            </a:r>
            <a:endParaRPr sz="4400" u="sng">
              <a:solidFill>
                <a:srgbClr val="FF6600"/>
              </a:solidFill>
              <a:latin typeface="Meiryo"/>
              <a:ea typeface="Meiryo"/>
              <a:cs typeface="Meiryo"/>
              <a:sym typeface="Meiryo"/>
            </a:endParaRPr>
          </a:p>
        </p:txBody>
      </p:sp>
      <p:sp>
        <p:nvSpPr>
          <p:cNvPr id="313" name="Google Shape;31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17</a:t>
            </a:fld>
            <a:endParaRPr/>
          </a:p>
        </p:txBody>
      </p:sp>
      <p:sp>
        <p:nvSpPr>
          <p:cNvPr id="314" name="Google Shape;314;p17"/>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pic>
        <p:nvPicPr>
          <p:cNvPr id="315" name="Google Shape;315;p17"/>
          <p:cNvPicPr preferRelativeResize="0"/>
          <p:nvPr/>
        </p:nvPicPr>
        <p:blipFill rotWithShape="1">
          <a:blip r:embed="rId4">
            <a:alphaModFix/>
          </a:blip>
          <a:srcRect/>
          <a:stretch/>
        </p:blipFill>
        <p:spPr>
          <a:xfrm>
            <a:off x="3903100" y="3967393"/>
            <a:ext cx="4080997" cy="776028"/>
          </a:xfrm>
          <a:prstGeom prst="rect">
            <a:avLst/>
          </a:prstGeom>
          <a:noFill/>
          <a:ln>
            <a:noFill/>
          </a:ln>
        </p:spPr>
      </p:pic>
      <p:sp>
        <p:nvSpPr>
          <p:cNvPr id="316" name="Google Shape;316;p17"/>
          <p:cNvSpPr txBox="1"/>
          <p:nvPr/>
        </p:nvSpPr>
        <p:spPr>
          <a:xfrm>
            <a:off x="1566334" y="1666122"/>
            <a:ext cx="10007598" cy="216474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2800"/>
              <a:buFont typeface="Meiryo"/>
              <a:buNone/>
            </a:pPr>
            <a:r>
              <a:rPr lang="ja-JP" sz="2800" dirty="0">
                <a:solidFill>
                  <a:srgbClr val="595959"/>
                </a:solidFill>
                <a:latin typeface="Meiryo"/>
                <a:ea typeface="Meiryo"/>
                <a:cs typeface="Meiryo"/>
                <a:sym typeface="Meiryo"/>
              </a:rPr>
              <a:t>LLMの活用アイデアの模索、プロンプトエンジニアリングの</a:t>
            </a:r>
            <a:endParaRPr sz="2800" dirty="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800" dirty="0">
                <a:solidFill>
                  <a:srgbClr val="595959"/>
                </a:solidFill>
                <a:latin typeface="Meiryo"/>
                <a:ea typeface="Meiryo"/>
                <a:cs typeface="Meiryo"/>
                <a:sym typeface="Meiryo"/>
              </a:rPr>
              <a:t>対応方法や調整方法などを学習し、概念の理解から実装につなげることができた。</a:t>
            </a:r>
            <a:br>
              <a:rPr lang="ja-JP" sz="2800" dirty="0">
                <a:solidFill>
                  <a:srgbClr val="595959"/>
                </a:solidFill>
                <a:latin typeface="Meiryo"/>
                <a:ea typeface="Meiryo"/>
                <a:cs typeface="Meiryo"/>
                <a:sym typeface="Meiryo"/>
              </a:rPr>
            </a:br>
            <a:endParaRPr sz="2800" dirty="0">
              <a:solidFill>
                <a:srgbClr val="595959"/>
              </a:solidFill>
              <a:latin typeface="Meiryo"/>
              <a:ea typeface="Meiryo"/>
              <a:cs typeface="Meiryo"/>
              <a:sym typeface="Meiry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500"/>
                                        <p:tgtEl>
                                          <p:spTgt spid="3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6"/>
                                        </p:tgtEl>
                                        <p:attrNameLst>
                                          <p:attrName>style.visibility</p:attrName>
                                        </p:attrNameLst>
                                      </p:cBhvr>
                                      <p:to>
                                        <p:strVal val="visible"/>
                                      </p:to>
                                    </p:set>
                                    <p:animEffect transition="in" filter="fade">
                                      <p:cBhvr>
                                        <p:cTn id="12"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18"/>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323" name="Google Shape;323;p18"/>
          <p:cNvSpPr txBox="1">
            <a:spLocks noGrp="1"/>
          </p:cNvSpPr>
          <p:nvPr>
            <p:ph type="ctrTitle"/>
          </p:nvPr>
        </p:nvSpPr>
        <p:spPr>
          <a:xfrm>
            <a:off x="301924" y="335945"/>
            <a:ext cx="7622876" cy="6718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6600"/>
              </a:buClr>
              <a:buSzPct val="136363"/>
              <a:buFont typeface="Arial"/>
              <a:buNone/>
            </a:pPr>
            <a:br>
              <a:rPr lang="ja-JP">
                <a:solidFill>
                  <a:srgbClr val="FF6600"/>
                </a:solidFill>
              </a:rPr>
            </a:br>
            <a:r>
              <a:rPr lang="ja-JP" sz="4400" u="sng">
                <a:solidFill>
                  <a:srgbClr val="FF6600"/>
                </a:solidFill>
                <a:latin typeface="Meiryo"/>
                <a:ea typeface="Meiryo"/>
                <a:cs typeface="Meiryo"/>
                <a:sym typeface="Meiryo"/>
              </a:rPr>
              <a:t>技術挑戦②</a:t>
            </a:r>
            <a:endParaRPr sz="4400" u="sng">
              <a:solidFill>
                <a:srgbClr val="FF6600"/>
              </a:solidFill>
              <a:latin typeface="Meiryo"/>
              <a:ea typeface="Meiryo"/>
              <a:cs typeface="Meiryo"/>
              <a:sym typeface="Meiryo"/>
            </a:endParaRPr>
          </a:p>
        </p:txBody>
      </p:sp>
      <p:sp>
        <p:nvSpPr>
          <p:cNvPr id="324" name="Google Shape;32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18</a:t>
            </a:fld>
            <a:endParaRPr/>
          </a:p>
        </p:txBody>
      </p:sp>
      <p:sp>
        <p:nvSpPr>
          <p:cNvPr id="325" name="Google Shape;325;p18"/>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sp>
        <p:nvSpPr>
          <p:cNvPr id="326" name="Google Shape;326;p18"/>
          <p:cNvSpPr txBox="1"/>
          <p:nvPr/>
        </p:nvSpPr>
        <p:spPr>
          <a:xfrm>
            <a:off x="1210734" y="846841"/>
            <a:ext cx="10143066" cy="164298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2400"/>
              <a:buFont typeface="Meiryo"/>
              <a:buNone/>
            </a:pPr>
            <a:r>
              <a:rPr lang="ja-JP" sz="2400" dirty="0">
                <a:solidFill>
                  <a:srgbClr val="595959"/>
                </a:solidFill>
                <a:latin typeface="Meiryo"/>
                <a:ea typeface="Meiryo"/>
                <a:cs typeface="Meiryo"/>
                <a:sym typeface="Meiryo"/>
              </a:rPr>
              <a:t>公式ドキュメントをはじめとした情報収集、</a:t>
            </a:r>
            <a:endParaRPr sz="2400" dirty="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400"/>
              <a:buFont typeface="Meiryo"/>
              <a:buNone/>
            </a:pPr>
            <a:r>
              <a:rPr lang="ja-JP" sz="2400" dirty="0">
                <a:solidFill>
                  <a:srgbClr val="595959"/>
                </a:solidFill>
                <a:latin typeface="Meiryo"/>
                <a:ea typeface="Meiryo"/>
                <a:cs typeface="Meiryo"/>
                <a:sym typeface="Meiryo"/>
              </a:rPr>
              <a:t>実装したい内容をコードに落とし込み、確認する作業は、</a:t>
            </a:r>
            <a:endParaRPr sz="2400" dirty="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400"/>
              <a:buFont typeface="Meiryo"/>
              <a:buNone/>
            </a:pPr>
            <a:r>
              <a:rPr lang="ja-JP" sz="2400" dirty="0">
                <a:solidFill>
                  <a:srgbClr val="595959"/>
                </a:solidFill>
                <a:latin typeface="Meiryo"/>
                <a:ea typeface="Meiryo"/>
                <a:cs typeface="Meiryo"/>
                <a:sym typeface="Meiryo"/>
              </a:rPr>
              <a:t>それぞれにボリュームがあり、</a:t>
            </a:r>
            <a:endParaRPr sz="2400" dirty="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400"/>
              <a:buFont typeface="Meiryo"/>
              <a:buNone/>
            </a:pPr>
            <a:r>
              <a:rPr lang="ja-JP" sz="2400" dirty="0">
                <a:solidFill>
                  <a:srgbClr val="595959"/>
                </a:solidFill>
                <a:latin typeface="Meiryo"/>
                <a:ea typeface="Meiryo"/>
                <a:cs typeface="Meiryo"/>
                <a:sym typeface="Meiryo"/>
              </a:rPr>
              <a:t>全員が時間的リソースを総動員して取り組んだ。</a:t>
            </a:r>
            <a:endParaRPr sz="2400" dirty="0">
              <a:solidFill>
                <a:srgbClr val="595959"/>
              </a:solidFill>
              <a:latin typeface="Meiryo"/>
              <a:ea typeface="Meiryo"/>
              <a:cs typeface="Meiryo"/>
              <a:sym typeface="Meiryo"/>
            </a:endParaRPr>
          </a:p>
        </p:txBody>
      </p:sp>
      <p:graphicFrame>
        <p:nvGraphicFramePr>
          <p:cNvPr id="327" name="Google Shape;327;p18"/>
          <p:cNvGraphicFramePr/>
          <p:nvPr/>
        </p:nvGraphicFramePr>
        <p:xfrm>
          <a:off x="446608" y="3572926"/>
          <a:ext cx="2526375" cy="1827520"/>
        </p:xfrm>
        <a:graphic>
          <a:graphicData uri="http://schemas.openxmlformats.org/drawingml/2006/table">
            <a:tbl>
              <a:tblPr firstRow="1" bandRow="1">
                <a:noFill/>
                <a:tableStyleId>{017E0191-B633-4B32-8EEC-BBA400EA1F99}</a:tableStyleId>
              </a:tblPr>
              <a:tblGrid>
                <a:gridCol w="2526375">
                  <a:extLst>
                    <a:ext uri="{9D8B030D-6E8A-4147-A177-3AD203B41FA5}">
                      <a16:colId xmlns:a16="http://schemas.microsoft.com/office/drawing/2014/main" val="20000"/>
                    </a:ext>
                  </a:extLst>
                </a:gridCol>
              </a:tblGrid>
              <a:tr h="336750">
                <a:tc>
                  <a:txBody>
                    <a:bodyPr/>
                    <a:lstStyle/>
                    <a:p>
                      <a:pPr marL="0" marR="0" lvl="0" indent="0" algn="ctr" rtl="0">
                        <a:spcBef>
                          <a:spcPts val="0"/>
                        </a:spcBef>
                        <a:spcAft>
                          <a:spcPts val="0"/>
                        </a:spcAft>
                        <a:buNone/>
                      </a:pPr>
                      <a:r>
                        <a:rPr lang="ja-JP" sz="1800" dirty="0"/>
                        <a:t>Frontend</a:t>
                      </a:r>
                      <a:endParaRPr sz="1800" dirty="0"/>
                    </a:p>
                  </a:txBody>
                  <a:tcPr marL="91450" marR="91450" marT="45725" marB="45725" anchor="ctr">
                    <a:solidFill>
                      <a:srgbClr val="AAD4C7"/>
                    </a:solidFill>
                  </a:tcPr>
                </a:tc>
                <a:extLst>
                  <a:ext uri="{0D108BD9-81ED-4DB2-BD59-A6C34878D82A}">
                    <a16:rowId xmlns:a16="http://schemas.microsoft.com/office/drawing/2014/main" val="10000"/>
                  </a:ext>
                </a:extLst>
              </a:tr>
              <a:tr h="1461750">
                <a:tc>
                  <a:txBody>
                    <a:bodyPr/>
                    <a:lstStyle/>
                    <a:p>
                      <a:pPr marL="0" marR="0" lvl="0" indent="0" algn="l" rtl="0">
                        <a:spcBef>
                          <a:spcPts val="0"/>
                        </a:spcBef>
                        <a:spcAft>
                          <a:spcPts val="0"/>
                        </a:spcAft>
                        <a:buNone/>
                      </a:pPr>
                      <a:endParaRPr sz="1800"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328" name="Google Shape;328;p18"/>
          <p:cNvPicPr preferRelativeResize="0"/>
          <p:nvPr/>
        </p:nvPicPr>
        <p:blipFill rotWithShape="1">
          <a:blip r:embed="rId4">
            <a:alphaModFix/>
          </a:blip>
          <a:srcRect t="32521" b="32634"/>
          <a:stretch/>
        </p:blipFill>
        <p:spPr>
          <a:xfrm>
            <a:off x="572758" y="4377213"/>
            <a:ext cx="2124351" cy="411233"/>
          </a:xfrm>
          <a:prstGeom prst="rect">
            <a:avLst/>
          </a:prstGeom>
          <a:noFill/>
          <a:ln>
            <a:noFill/>
          </a:ln>
        </p:spPr>
      </p:pic>
      <p:graphicFrame>
        <p:nvGraphicFramePr>
          <p:cNvPr id="329" name="Google Shape;329;p18"/>
          <p:cNvGraphicFramePr/>
          <p:nvPr/>
        </p:nvGraphicFramePr>
        <p:xfrm>
          <a:off x="3222485" y="3572926"/>
          <a:ext cx="5271500" cy="3275800"/>
        </p:xfrm>
        <a:graphic>
          <a:graphicData uri="http://schemas.openxmlformats.org/drawingml/2006/table">
            <a:tbl>
              <a:tblPr firstRow="1" bandRow="1">
                <a:noFill/>
                <a:tableStyleId>{017E0191-B633-4B32-8EEC-BBA400EA1F99}</a:tableStyleId>
              </a:tblPr>
              <a:tblGrid>
                <a:gridCol w="5271500">
                  <a:extLst>
                    <a:ext uri="{9D8B030D-6E8A-4147-A177-3AD203B41FA5}">
                      <a16:colId xmlns:a16="http://schemas.microsoft.com/office/drawing/2014/main" val="20000"/>
                    </a:ext>
                  </a:extLst>
                </a:gridCol>
              </a:tblGrid>
              <a:tr h="465950">
                <a:tc>
                  <a:txBody>
                    <a:bodyPr/>
                    <a:lstStyle/>
                    <a:p>
                      <a:pPr marL="0" marR="0" lvl="0" indent="0" algn="ctr" rtl="0">
                        <a:spcBef>
                          <a:spcPts val="0"/>
                        </a:spcBef>
                        <a:spcAft>
                          <a:spcPts val="0"/>
                        </a:spcAft>
                        <a:buNone/>
                      </a:pPr>
                      <a:r>
                        <a:rPr lang="ja-JP" sz="1800" dirty="0"/>
                        <a:t>Backend</a:t>
                      </a:r>
                      <a:endParaRPr sz="1800" dirty="0"/>
                    </a:p>
                  </a:txBody>
                  <a:tcPr marL="91450" marR="91450" marT="45725" marB="45725" anchor="ctr">
                    <a:solidFill>
                      <a:srgbClr val="AAD4C7"/>
                    </a:solidFill>
                  </a:tcPr>
                </a:tc>
                <a:extLst>
                  <a:ext uri="{0D108BD9-81ED-4DB2-BD59-A6C34878D82A}">
                    <a16:rowId xmlns:a16="http://schemas.microsoft.com/office/drawing/2014/main" val="10000"/>
                  </a:ext>
                </a:extLst>
              </a:tr>
              <a:tr h="2809850">
                <a:tc>
                  <a:txBody>
                    <a:bodyPr/>
                    <a:lstStyle/>
                    <a:p>
                      <a:pPr marL="0" marR="0" lvl="0" indent="0" algn="l" rtl="0">
                        <a:spcBef>
                          <a:spcPts val="0"/>
                        </a:spcBef>
                        <a:spcAft>
                          <a:spcPts val="0"/>
                        </a:spcAft>
                        <a:buNone/>
                      </a:pPr>
                      <a:endParaRPr sz="1800"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330" name="Google Shape;330;p18" descr="Python Logo – PNG e Vetor – Download de Logo"/>
          <p:cNvPicPr preferRelativeResize="0"/>
          <p:nvPr/>
        </p:nvPicPr>
        <p:blipFill rotWithShape="1">
          <a:blip r:embed="rId5">
            <a:alphaModFix/>
          </a:blip>
          <a:srcRect/>
          <a:stretch/>
        </p:blipFill>
        <p:spPr>
          <a:xfrm>
            <a:off x="3814580" y="4254731"/>
            <a:ext cx="1574782" cy="1750658"/>
          </a:xfrm>
          <a:prstGeom prst="rect">
            <a:avLst/>
          </a:prstGeom>
          <a:noFill/>
          <a:ln>
            <a:noFill/>
          </a:ln>
        </p:spPr>
      </p:pic>
      <p:pic>
        <p:nvPicPr>
          <p:cNvPr id="331" name="Google Shape;331;p18" descr="Fastapi React"/>
          <p:cNvPicPr preferRelativeResize="0"/>
          <p:nvPr/>
        </p:nvPicPr>
        <p:blipFill rotWithShape="1">
          <a:blip r:embed="rId6">
            <a:alphaModFix/>
          </a:blip>
          <a:srcRect/>
          <a:stretch/>
        </p:blipFill>
        <p:spPr>
          <a:xfrm>
            <a:off x="3649988" y="6176194"/>
            <a:ext cx="1739374" cy="623826"/>
          </a:xfrm>
          <a:prstGeom prst="rect">
            <a:avLst/>
          </a:prstGeom>
          <a:noFill/>
          <a:ln>
            <a:noFill/>
          </a:ln>
        </p:spPr>
      </p:pic>
      <p:pic>
        <p:nvPicPr>
          <p:cNvPr id="332" name="Google Shape;332;p18" descr="FastAPI vs Flask - The Complete Guide"/>
          <p:cNvPicPr preferRelativeResize="0"/>
          <p:nvPr/>
        </p:nvPicPr>
        <p:blipFill rotWithShape="1">
          <a:blip r:embed="rId7">
            <a:alphaModFix/>
          </a:blip>
          <a:srcRect/>
          <a:stretch/>
        </p:blipFill>
        <p:spPr>
          <a:xfrm>
            <a:off x="6556248" y="4628862"/>
            <a:ext cx="1021965" cy="1021965"/>
          </a:xfrm>
          <a:prstGeom prst="rect">
            <a:avLst/>
          </a:prstGeom>
          <a:noFill/>
          <a:ln>
            <a:noFill/>
          </a:ln>
        </p:spPr>
      </p:pic>
      <p:pic>
        <p:nvPicPr>
          <p:cNvPr id="333" name="Google Shape;333;p18" descr="ロゴ&#10;&#10;自動的に生成された説明"/>
          <p:cNvPicPr preferRelativeResize="0"/>
          <p:nvPr/>
        </p:nvPicPr>
        <p:blipFill rotWithShape="1">
          <a:blip r:embed="rId8">
            <a:alphaModFix/>
          </a:blip>
          <a:srcRect/>
          <a:stretch/>
        </p:blipFill>
        <p:spPr>
          <a:xfrm>
            <a:off x="6269725" y="6165678"/>
            <a:ext cx="1739374" cy="365576"/>
          </a:xfrm>
          <a:prstGeom prst="rect">
            <a:avLst/>
          </a:prstGeom>
          <a:noFill/>
          <a:ln>
            <a:noFill/>
          </a:ln>
        </p:spPr>
      </p:pic>
      <p:graphicFrame>
        <p:nvGraphicFramePr>
          <p:cNvPr id="334" name="Google Shape;334;p18"/>
          <p:cNvGraphicFramePr/>
          <p:nvPr/>
        </p:nvGraphicFramePr>
        <p:xfrm>
          <a:off x="8830519" y="3578660"/>
          <a:ext cx="2526375" cy="1667350"/>
        </p:xfrm>
        <a:graphic>
          <a:graphicData uri="http://schemas.openxmlformats.org/drawingml/2006/table">
            <a:tbl>
              <a:tblPr firstRow="1" bandRow="1">
                <a:noFill/>
                <a:tableStyleId>{017E0191-B633-4B32-8EEC-BBA400EA1F99}</a:tableStyleId>
              </a:tblPr>
              <a:tblGrid>
                <a:gridCol w="2526375">
                  <a:extLst>
                    <a:ext uri="{9D8B030D-6E8A-4147-A177-3AD203B41FA5}">
                      <a16:colId xmlns:a16="http://schemas.microsoft.com/office/drawing/2014/main" val="20000"/>
                    </a:ext>
                  </a:extLst>
                </a:gridCol>
              </a:tblGrid>
              <a:tr h="374150">
                <a:tc>
                  <a:txBody>
                    <a:bodyPr/>
                    <a:lstStyle/>
                    <a:p>
                      <a:pPr marL="0" marR="0" lvl="0" indent="0" algn="ctr" rtl="0">
                        <a:spcBef>
                          <a:spcPts val="0"/>
                        </a:spcBef>
                        <a:spcAft>
                          <a:spcPts val="0"/>
                        </a:spcAft>
                        <a:buNone/>
                      </a:pPr>
                      <a:r>
                        <a:rPr lang="ja-JP" sz="1800" dirty="0"/>
                        <a:t>Services</a:t>
                      </a:r>
                      <a:endParaRPr sz="1800" dirty="0"/>
                    </a:p>
                  </a:txBody>
                  <a:tcPr marL="91450" marR="91450" marT="45725" marB="45725" anchor="ctr">
                    <a:solidFill>
                      <a:srgbClr val="AAD4C7"/>
                    </a:solidFill>
                  </a:tcPr>
                </a:tc>
                <a:extLst>
                  <a:ext uri="{0D108BD9-81ED-4DB2-BD59-A6C34878D82A}">
                    <a16:rowId xmlns:a16="http://schemas.microsoft.com/office/drawing/2014/main" val="10000"/>
                  </a:ext>
                </a:extLst>
              </a:tr>
              <a:tr h="1293200">
                <a:tc>
                  <a:txBody>
                    <a:bodyPr/>
                    <a:lstStyle/>
                    <a:p>
                      <a:pPr marL="0" marR="0" lvl="0" indent="0" algn="l" rtl="0">
                        <a:spcBef>
                          <a:spcPts val="0"/>
                        </a:spcBef>
                        <a:spcAft>
                          <a:spcPts val="0"/>
                        </a:spcAft>
                        <a:buNone/>
                      </a:pPr>
                      <a:endParaRPr sz="1800" dirty="0"/>
                    </a:p>
                  </a:txBody>
                  <a:tcPr marL="91450" marR="91450" marT="45725" marB="45725">
                    <a:solidFill>
                      <a:schemeClr val="lt1"/>
                    </a:solidFill>
                  </a:tcPr>
                </a:tc>
                <a:extLst>
                  <a:ext uri="{0D108BD9-81ED-4DB2-BD59-A6C34878D82A}">
                    <a16:rowId xmlns:a16="http://schemas.microsoft.com/office/drawing/2014/main" val="10001"/>
                  </a:ext>
                </a:extLst>
              </a:tr>
            </a:tbl>
          </a:graphicData>
        </a:graphic>
      </p:graphicFrame>
      <p:pic>
        <p:nvPicPr>
          <p:cNvPr id="335" name="Google Shape;335;p18" descr="stripe-logo – PNG e Vetor - Download de Logo"/>
          <p:cNvPicPr preferRelativeResize="0"/>
          <p:nvPr/>
        </p:nvPicPr>
        <p:blipFill rotWithShape="1">
          <a:blip r:embed="rId9">
            <a:alphaModFix/>
          </a:blip>
          <a:srcRect/>
          <a:stretch/>
        </p:blipFill>
        <p:spPr>
          <a:xfrm>
            <a:off x="9113014" y="4200356"/>
            <a:ext cx="1907361" cy="793492"/>
          </a:xfrm>
          <a:prstGeom prst="rect">
            <a:avLst/>
          </a:prstGeom>
          <a:noFill/>
          <a:ln>
            <a:noFill/>
          </a:ln>
        </p:spPr>
      </p:pic>
      <p:sp>
        <p:nvSpPr>
          <p:cNvPr id="336" name="Google Shape;336;p18"/>
          <p:cNvSpPr txBox="1"/>
          <p:nvPr/>
        </p:nvSpPr>
        <p:spPr>
          <a:xfrm>
            <a:off x="446608" y="3040187"/>
            <a:ext cx="5751576" cy="490985"/>
          </a:xfrm>
          <a:prstGeom prst="rect">
            <a:avLst/>
          </a:prstGeom>
          <a:solidFill>
            <a:srgbClr val="AAD4C7"/>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Meiryo"/>
              <a:buNone/>
            </a:pPr>
            <a:r>
              <a:rPr lang="ja-JP" sz="2400" dirty="0">
                <a:solidFill>
                  <a:schemeClr val="dk1"/>
                </a:solidFill>
                <a:latin typeface="Meiryo"/>
                <a:ea typeface="Meiryo"/>
                <a:cs typeface="Meiryo"/>
                <a:sym typeface="Meiryo"/>
              </a:rPr>
              <a:t>このプロジェクトで初挑戦した技術</a:t>
            </a:r>
            <a:endParaRPr sz="1050"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5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7"/>
                                        </p:tgtEl>
                                        <p:attrNameLst>
                                          <p:attrName>style.visibility</p:attrName>
                                        </p:attrNameLst>
                                      </p:cBhvr>
                                      <p:to>
                                        <p:strVal val="visible"/>
                                      </p:to>
                                    </p:set>
                                    <p:animEffect transition="in" filter="fade">
                                      <p:cBhvr>
                                        <p:cTn id="12" dur="500"/>
                                        <p:tgtEl>
                                          <p:spTgt spid="327"/>
                                        </p:tgtEl>
                                      </p:cBhvr>
                                    </p:animEffect>
                                  </p:childTnLst>
                                </p:cTn>
                              </p:par>
                              <p:par>
                                <p:cTn id="13" presetID="10" presetClass="entr" presetSubtype="0" fill="hold" nodeType="withEffect">
                                  <p:stCondLst>
                                    <p:cond delay="0"/>
                                  </p:stCondLst>
                                  <p:childTnLst>
                                    <p:set>
                                      <p:cBhvr>
                                        <p:cTn id="14" dur="1" fill="hold">
                                          <p:stCondLst>
                                            <p:cond delay="0"/>
                                          </p:stCondLst>
                                        </p:cTn>
                                        <p:tgtEl>
                                          <p:spTgt spid="328"/>
                                        </p:tgtEl>
                                        <p:attrNameLst>
                                          <p:attrName>style.visibility</p:attrName>
                                        </p:attrNameLst>
                                      </p:cBhvr>
                                      <p:to>
                                        <p:strVal val="visible"/>
                                      </p:to>
                                    </p:set>
                                    <p:animEffect transition="in" filter="fade">
                                      <p:cBhvr>
                                        <p:cTn id="15" dur="500"/>
                                        <p:tgtEl>
                                          <p:spTgt spid="3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9"/>
                                        </p:tgtEl>
                                        <p:attrNameLst>
                                          <p:attrName>style.visibility</p:attrName>
                                        </p:attrNameLst>
                                      </p:cBhvr>
                                      <p:to>
                                        <p:strVal val="visible"/>
                                      </p:to>
                                    </p:set>
                                    <p:animEffect transition="in" filter="fade">
                                      <p:cBhvr>
                                        <p:cTn id="20" dur="500"/>
                                        <p:tgtEl>
                                          <p:spTgt spid="329"/>
                                        </p:tgtEl>
                                      </p:cBhvr>
                                    </p:animEffect>
                                  </p:childTnLst>
                                </p:cTn>
                              </p:par>
                              <p:par>
                                <p:cTn id="21" presetID="10" presetClass="entr" presetSubtype="0" fill="hold" nodeType="withEffect">
                                  <p:stCondLst>
                                    <p:cond delay="0"/>
                                  </p:stCondLst>
                                  <p:childTnLst>
                                    <p:set>
                                      <p:cBhvr>
                                        <p:cTn id="22" dur="1" fill="hold">
                                          <p:stCondLst>
                                            <p:cond delay="0"/>
                                          </p:stCondLst>
                                        </p:cTn>
                                        <p:tgtEl>
                                          <p:spTgt spid="330"/>
                                        </p:tgtEl>
                                        <p:attrNameLst>
                                          <p:attrName>style.visibility</p:attrName>
                                        </p:attrNameLst>
                                      </p:cBhvr>
                                      <p:to>
                                        <p:strVal val="visible"/>
                                      </p:to>
                                    </p:set>
                                    <p:animEffect transition="in" filter="fade">
                                      <p:cBhvr>
                                        <p:cTn id="23" dur="500"/>
                                        <p:tgtEl>
                                          <p:spTgt spid="330"/>
                                        </p:tgtEl>
                                      </p:cBhvr>
                                    </p:animEffect>
                                  </p:childTnLst>
                                </p:cTn>
                              </p:par>
                              <p:par>
                                <p:cTn id="24" presetID="10" presetClass="entr" presetSubtype="0" fill="hold" nodeType="withEffect">
                                  <p:stCondLst>
                                    <p:cond delay="0"/>
                                  </p:stCondLst>
                                  <p:childTnLst>
                                    <p:set>
                                      <p:cBhvr>
                                        <p:cTn id="25" dur="1" fill="hold">
                                          <p:stCondLst>
                                            <p:cond delay="0"/>
                                          </p:stCondLst>
                                        </p:cTn>
                                        <p:tgtEl>
                                          <p:spTgt spid="331"/>
                                        </p:tgtEl>
                                        <p:attrNameLst>
                                          <p:attrName>style.visibility</p:attrName>
                                        </p:attrNameLst>
                                      </p:cBhvr>
                                      <p:to>
                                        <p:strVal val="visible"/>
                                      </p:to>
                                    </p:set>
                                    <p:animEffect transition="in" filter="fade">
                                      <p:cBhvr>
                                        <p:cTn id="26" dur="500"/>
                                        <p:tgtEl>
                                          <p:spTgt spid="331"/>
                                        </p:tgtEl>
                                      </p:cBhvr>
                                    </p:animEffect>
                                  </p:childTnLst>
                                </p:cTn>
                              </p:par>
                              <p:par>
                                <p:cTn id="27" presetID="10" presetClass="entr" presetSubtype="0" fill="hold" nodeType="withEffect">
                                  <p:stCondLst>
                                    <p:cond delay="0"/>
                                  </p:stCondLst>
                                  <p:childTnLst>
                                    <p:set>
                                      <p:cBhvr>
                                        <p:cTn id="28" dur="1" fill="hold">
                                          <p:stCondLst>
                                            <p:cond delay="0"/>
                                          </p:stCondLst>
                                        </p:cTn>
                                        <p:tgtEl>
                                          <p:spTgt spid="332"/>
                                        </p:tgtEl>
                                        <p:attrNameLst>
                                          <p:attrName>style.visibility</p:attrName>
                                        </p:attrNameLst>
                                      </p:cBhvr>
                                      <p:to>
                                        <p:strVal val="visible"/>
                                      </p:to>
                                    </p:set>
                                    <p:animEffect transition="in" filter="fade">
                                      <p:cBhvr>
                                        <p:cTn id="29" dur="500"/>
                                        <p:tgtEl>
                                          <p:spTgt spid="332"/>
                                        </p:tgtEl>
                                      </p:cBhvr>
                                    </p:animEffect>
                                  </p:childTnLst>
                                </p:cTn>
                              </p:par>
                              <p:par>
                                <p:cTn id="30" presetID="10" presetClass="entr" presetSubtype="0" fill="hold" nodeType="withEffect">
                                  <p:stCondLst>
                                    <p:cond delay="0"/>
                                  </p:stCondLst>
                                  <p:childTnLst>
                                    <p:set>
                                      <p:cBhvr>
                                        <p:cTn id="31" dur="1" fill="hold">
                                          <p:stCondLst>
                                            <p:cond delay="0"/>
                                          </p:stCondLst>
                                        </p:cTn>
                                        <p:tgtEl>
                                          <p:spTgt spid="333"/>
                                        </p:tgtEl>
                                        <p:attrNameLst>
                                          <p:attrName>style.visibility</p:attrName>
                                        </p:attrNameLst>
                                      </p:cBhvr>
                                      <p:to>
                                        <p:strVal val="visible"/>
                                      </p:to>
                                    </p:set>
                                    <p:animEffect transition="in" filter="fade">
                                      <p:cBhvr>
                                        <p:cTn id="32" dur="500"/>
                                        <p:tgtEl>
                                          <p:spTgt spid="3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4"/>
                                        </p:tgtEl>
                                        <p:attrNameLst>
                                          <p:attrName>style.visibility</p:attrName>
                                        </p:attrNameLst>
                                      </p:cBhvr>
                                      <p:to>
                                        <p:strVal val="visible"/>
                                      </p:to>
                                    </p:set>
                                    <p:animEffect transition="in" filter="fade">
                                      <p:cBhvr>
                                        <p:cTn id="37" dur="500"/>
                                        <p:tgtEl>
                                          <p:spTgt spid="334"/>
                                        </p:tgtEl>
                                      </p:cBhvr>
                                    </p:animEffect>
                                  </p:childTnLst>
                                </p:cTn>
                              </p:par>
                              <p:par>
                                <p:cTn id="38" presetID="10" presetClass="entr" presetSubtype="0" fill="hold" nodeType="withEffect">
                                  <p:stCondLst>
                                    <p:cond delay="0"/>
                                  </p:stCondLst>
                                  <p:childTnLst>
                                    <p:set>
                                      <p:cBhvr>
                                        <p:cTn id="39" dur="1" fill="hold">
                                          <p:stCondLst>
                                            <p:cond delay="0"/>
                                          </p:stCondLst>
                                        </p:cTn>
                                        <p:tgtEl>
                                          <p:spTgt spid="335"/>
                                        </p:tgtEl>
                                        <p:attrNameLst>
                                          <p:attrName>style.visibility</p:attrName>
                                        </p:attrNameLst>
                                      </p:cBhvr>
                                      <p:to>
                                        <p:strVal val="visible"/>
                                      </p:to>
                                    </p:set>
                                    <p:animEffect transition="in" filter="fade">
                                      <p:cBhvr>
                                        <p:cTn id="40" dur="500"/>
                                        <p:tgtEl>
                                          <p:spTgt spid="3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6"/>
                                        </p:tgtEl>
                                        <p:attrNameLst>
                                          <p:attrName>style.visibility</p:attrName>
                                        </p:attrNameLst>
                                      </p:cBhvr>
                                      <p:to>
                                        <p:strVal val="visible"/>
                                      </p:to>
                                    </p:set>
                                    <p:animEffect transition="in" filter="fade">
                                      <p:cBhvr>
                                        <p:cTn id="45"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19"/>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343" name="Google Shape;343;p19"/>
          <p:cNvSpPr txBox="1">
            <a:spLocks noGrp="1"/>
          </p:cNvSpPr>
          <p:nvPr>
            <p:ph type="ctrTitle"/>
          </p:nvPr>
        </p:nvSpPr>
        <p:spPr>
          <a:xfrm>
            <a:off x="199435" y="104503"/>
            <a:ext cx="915398" cy="455993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6600"/>
              </a:buClr>
              <a:buSzPct val="136363"/>
              <a:buFont typeface="Arial"/>
              <a:buNone/>
            </a:pPr>
            <a:br>
              <a:rPr lang="ja-JP">
                <a:solidFill>
                  <a:srgbClr val="FF6600"/>
                </a:solidFill>
              </a:rPr>
            </a:br>
            <a:r>
              <a:rPr lang="ja-JP" sz="4400">
                <a:solidFill>
                  <a:srgbClr val="FF6600"/>
                </a:solidFill>
                <a:latin typeface="Meiryo"/>
                <a:ea typeface="Meiryo"/>
                <a:cs typeface="Meiryo"/>
                <a:sym typeface="Meiryo"/>
              </a:rPr>
              <a:t>プロジェクト管理</a:t>
            </a:r>
            <a:endParaRPr sz="4400">
              <a:solidFill>
                <a:srgbClr val="FF6600"/>
              </a:solidFill>
              <a:latin typeface="Meiryo"/>
              <a:ea typeface="Meiryo"/>
              <a:cs typeface="Meiryo"/>
              <a:sym typeface="Meiryo"/>
            </a:endParaRPr>
          </a:p>
        </p:txBody>
      </p:sp>
      <p:sp>
        <p:nvSpPr>
          <p:cNvPr id="344" name="Google Shape;3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19</a:t>
            </a:fld>
            <a:endParaRPr/>
          </a:p>
        </p:txBody>
      </p:sp>
      <p:sp>
        <p:nvSpPr>
          <p:cNvPr id="345" name="Google Shape;345;p19"/>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sp>
        <p:nvSpPr>
          <p:cNvPr id="346" name="Google Shape;346;p19"/>
          <p:cNvSpPr txBox="1"/>
          <p:nvPr/>
        </p:nvSpPr>
        <p:spPr>
          <a:xfrm>
            <a:off x="7760240" y="671890"/>
            <a:ext cx="4343776" cy="216474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2800"/>
              <a:buFont typeface="Meiryo"/>
              <a:buNone/>
            </a:pPr>
            <a:r>
              <a:rPr lang="ja-JP" sz="2600" dirty="0">
                <a:solidFill>
                  <a:srgbClr val="595959"/>
                </a:solidFill>
                <a:latin typeface="Meiryo"/>
                <a:ea typeface="Meiryo"/>
                <a:cs typeface="Meiryo"/>
                <a:sym typeface="Meiryo"/>
              </a:rPr>
              <a:t>円滑に進めるルール</a:t>
            </a:r>
            <a:br>
              <a:rPr lang="ja-JP" sz="2600" dirty="0">
                <a:solidFill>
                  <a:srgbClr val="595959"/>
                </a:solidFill>
                <a:latin typeface="Meiryo"/>
                <a:ea typeface="Meiryo"/>
                <a:cs typeface="Meiryo"/>
                <a:sym typeface="Meiryo"/>
              </a:rPr>
            </a:br>
            <a:r>
              <a:rPr lang="ja-JP" sz="2600" dirty="0">
                <a:solidFill>
                  <a:srgbClr val="595959"/>
                </a:solidFill>
                <a:latin typeface="Meiryo"/>
                <a:ea typeface="Meiryo"/>
                <a:cs typeface="Meiryo"/>
                <a:sym typeface="Meiryo"/>
              </a:rPr>
              <a:t>①資料はNotion,Google</a:t>
            </a:r>
            <a:endParaRPr lang="en-US" altLang="ja-JP" sz="2600" dirty="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600" dirty="0">
                <a:solidFill>
                  <a:srgbClr val="595959"/>
                </a:solidFill>
                <a:latin typeface="Meiryo"/>
                <a:ea typeface="Meiryo"/>
                <a:cs typeface="Meiryo"/>
                <a:sym typeface="Meiryo"/>
              </a:rPr>
              <a:t>ドライブで共有</a:t>
            </a:r>
            <a:br>
              <a:rPr lang="ja-JP" sz="2600" dirty="0">
                <a:solidFill>
                  <a:srgbClr val="595959"/>
                </a:solidFill>
                <a:latin typeface="Meiryo"/>
                <a:ea typeface="Meiryo"/>
                <a:cs typeface="Meiryo"/>
                <a:sym typeface="Meiryo"/>
              </a:rPr>
            </a:br>
            <a:r>
              <a:rPr lang="ja-JP" sz="2600" dirty="0">
                <a:solidFill>
                  <a:srgbClr val="595959"/>
                </a:solidFill>
                <a:latin typeface="Meiryo"/>
                <a:ea typeface="Meiryo"/>
                <a:cs typeface="Meiryo"/>
                <a:sym typeface="Meiryo"/>
              </a:rPr>
              <a:t>②打合せ時は必ずメモを</a:t>
            </a:r>
            <a:endParaRPr lang="en-US" altLang="ja-JP" sz="2600" dirty="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600" dirty="0">
                <a:solidFill>
                  <a:srgbClr val="595959"/>
                </a:solidFill>
                <a:latin typeface="Meiryo"/>
                <a:ea typeface="Meiryo"/>
                <a:cs typeface="Meiryo"/>
                <a:sym typeface="Meiryo"/>
              </a:rPr>
              <a:t>取り共有</a:t>
            </a:r>
            <a:endParaRPr sz="2600" dirty="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600" dirty="0">
                <a:solidFill>
                  <a:srgbClr val="595959"/>
                </a:solidFill>
                <a:latin typeface="Meiryo"/>
                <a:ea typeface="Meiryo"/>
                <a:cs typeface="Meiryo"/>
                <a:sym typeface="Meiryo"/>
              </a:rPr>
              <a:t>③決済、認証も共有で</a:t>
            </a:r>
            <a:endParaRPr sz="2600" dirty="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600" dirty="0">
                <a:solidFill>
                  <a:srgbClr val="595959"/>
                </a:solidFill>
                <a:latin typeface="Meiryo"/>
                <a:ea typeface="Meiryo"/>
                <a:cs typeface="Meiryo"/>
                <a:sym typeface="Meiryo"/>
              </a:rPr>
              <a:t>管理</a:t>
            </a:r>
            <a:br>
              <a:rPr lang="ja-JP" sz="2600" dirty="0">
                <a:solidFill>
                  <a:srgbClr val="595959"/>
                </a:solidFill>
                <a:latin typeface="Meiryo"/>
                <a:ea typeface="Meiryo"/>
                <a:cs typeface="Meiryo"/>
                <a:sym typeface="Meiryo"/>
              </a:rPr>
            </a:br>
            <a:r>
              <a:rPr lang="ja-JP" sz="2600" dirty="0">
                <a:solidFill>
                  <a:srgbClr val="595959"/>
                </a:solidFill>
                <a:latin typeface="Meiryo"/>
                <a:ea typeface="Meiryo"/>
                <a:cs typeface="Meiryo"/>
                <a:sym typeface="Meiryo"/>
              </a:rPr>
              <a:t>を全員が徹底して遵守し、</a:t>
            </a:r>
            <a:endParaRPr sz="2600" dirty="0">
              <a:solidFill>
                <a:srgbClr val="595959"/>
              </a:solidFill>
              <a:latin typeface="Meiryo"/>
              <a:ea typeface="Meiryo"/>
              <a:cs typeface="Meiryo"/>
              <a:sym typeface="Meiryo"/>
            </a:endParaRPr>
          </a:p>
          <a:p>
            <a:pPr marL="0" marR="0" lvl="0" indent="0" algn="l" rtl="0">
              <a:lnSpc>
                <a:spcPct val="150000"/>
              </a:lnSpc>
              <a:spcBef>
                <a:spcPts val="0"/>
              </a:spcBef>
              <a:spcAft>
                <a:spcPts val="0"/>
              </a:spcAft>
              <a:buClr>
                <a:srgbClr val="595959"/>
              </a:buClr>
              <a:buSzPts val="2800"/>
              <a:buFont typeface="Meiryo"/>
              <a:buNone/>
            </a:pPr>
            <a:r>
              <a:rPr lang="ja-JP" sz="2600" dirty="0">
                <a:solidFill>
                  <a:srgbClr val="595959"/>
                </a:solidFill>
                <a:latin typeface="Meiryo"/>
                <a:ea typeface="Meiryo"/>
                <a:cs typeface="Meiryo"/>
                <a:sym typeface="Meiryo"/>
              </a:rPr>
              <a:t>スムーズな開発が行えた</a:t>
            </a:r>
            <a:br>
              <a:rPr lang="ja-JP" sz="2600" dirty="0">
                <a:solidFill>
                  <a:srgbClr val="595959"/>
                </a:solidFill>
                <a:latin typeface="Meiryo"/>
                <a:ea typeface="Meiryo"/>
                <a:cs typeface="Meiryo"/>
                <a:sym typeface="Meiryo"/>
              </a:rPr>
            </a:br>
            <a:endParaRPr sz="2600" dirty="0">
              <a:solidFill>
                <a:srgbClr val="595959"/>
              </a:solidFill>
              <a:latin typeface="Meiryo"/>
              <a:ea typeface="Meiryo"/>
              <a:cs typeface="Meiryo"/>
              <a:sym typeface="Meiryo"/>
            </a:endParaRPr>
          </a:p>
        </p:txBody>
      </p:sp>
      <p:pic>
        <p:nvPicPr>
          <p:cNvPr id="347" name="Google Shape;347;p19"/>
          <p:cNvPicPr preferRelativeResize="0"/>
          <p:nvPr/>
        </p:nvPicPr>
        <p:blipFill>
          <a:blip r:embed="rId4">
            <a:alphaModFix/>
          </a:blip>
          <a:stretch>
            <a:fillRect/>
          </a:stretch>
        </p:blipFill>
        <p:spPr>
          <a:xfrm>
            <a:off x="965359" y="0"/>
            <a:ext cx="6504432"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barn(inVertical)">
                                      <p:cBhvr>
                                        <p:cTn id="7" dur="500"/>
                                        <p:tgtEl>
                                          <p:spTgt spid="3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
          <p:cNvPicPr preferRelativeResize="0"/>
          <p:nvPr/>
        </p:nvPicPr>
        <p:blipFill rotWithShape="1">
          <a:blip r:embed="rId3">
            <a:alphaModFix amt="50000"/>
          </a:blip>
          <a:srcRect/>
          <a:stretch/>
        </p:blipFill>
        <p:spPr>
          <a:xfrm>
            <a:off x="0" y="0"/>
            <a:ext cx="12192000" cy="6858000"/>
          </a:xfrm>
          <a:prstGeom prst="rect">
            <a:avLst/>
          </a:prstGeom>
          <a:noFill/>
          <a:ln>
            <a:noFill/>
          </a:ln>
        </p:spPr>
      </p:pic>
      <p:sp>
        <p:nvSpPr>
          <p:cNvPr id="99" name="Google Shape;99;p2"/>
          <p:cNvSpPr txBox="1">
            <a:spLocks noGrp="1"/>
          </p:cNvSpPr>
          <p:nvPr>
            <p:ph type="ctrTitle"/>
          </p:nvPr>
        </p:nvSpPr>
        <p:spPr>
          <a:xfrm>
            <a:off x="301924" y="335945"/>
            <a:ext cx="5136040" cy="6718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85949"/>
              <a:buFont typeface="Arial"/>
              <a:buNone/>
            </a:pPr>
            <a:br>
              <a:rPr lang="ja-JP">
                <a:solidFill>
                  <a:srgbClr val="FF6600"/>
                </a:solidFill>
              </a:rPr>
            </a:br>
            <a:r>
              <a:rPr lang="ja-JP" sz="4400" u="sng">
                <a:solidFill>
                  <a:srgbClr val="FF6600"/>
                </a:solidFill>
                <a:latin typeface="Meiryo"/>
                <a:ea typeface="Meiryo"/>
                <a:cs typeface="Meiryo"/>
                <a:sym typeface="Meiryo"/>
              </a:rPr>
              <a:t>Resume</a:t>
            </a:r>
            <a:endParaRPr sz="4400" u="sng">
              <a:solidFill>
                <a:srgbClr val="FF6600"/>
              </a:solidFill>
              <a:latin typeface="Meiryo"/>
              <a:ea typeface="Meiryo"/>
              <a:cs typeface="Meiryo"/>
              <a:sym typeface="Meiryo"/>
            </a:endParaRPr>
          </a:p>
        </p:txBody>
      </p:sp>
      <p:sp>
        <p:nvSpPr>
          <p:cNvPr id="100" name="Google Shape;100;p2"/>
          <p:cNvSpPr txBox="1">
            <a:spLocks noGrp="1"/>
          </p:cNvSpPr>
          <p:nvPr>
            <p:ph type="subTitle" idx="1"/>
          </p:nvPr>
        </p:nvSpPr>
        <p:spPr>
          <a:xfrm>
            <a:off x="4883700" y="1485700"/>
            <a:ext cx="7220100" cy="49311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200000"/>
              </a:lnSpc>
              <a:spcBef>
                <a:spcPts val="0"/>
              </a:spcBef>
              <a:spcAft>
                <a:spcPts val="0"/>
              </a:spcAft>
              <a:buClr>
                <a:srgbClr val="595959"/>
              </a:buClr>
              <a:buSzPts val="2400"/>
              <a:buNone/>
            </a:pPr>
            <a:r>
              <a:rPr lang="ja-JP">
                <a:solidFill>
                  <a:srgbClr val="595959"/>
                </a:solidFill>
                <a:latin typeface="Meiryo"/>
                <a:ea typeface="Meiryo"/>
                <a:cs typeface="Meiryo"/>
                <a:sym typeface="Meiryo"/>
              </a:rPr>
              <a:t>アプリケーション概要および開発背景</a:t>
            </a:r>
            <a:endParaRPr>
              <a:solidFill>
                <a:srgbClr val="595959"/>
              </a:solidFill>
              <a:latin typeface="Meiryo"/>
              <a:ea typeface="Meiryo"/>
              <a:cs typeface="Meiryo"/>
              <a:sym typeface="Meiryo"/>
            </a:endParaRPr>
          </a:p>
          <a:p>
            <a:pPr marL="0" lvl="0" indent="0" algn="l" rtl="0">
              <a:lnSpc>
                <a:spcPct val="200000"/>
              </a:lnSpc>
              <a:spcBef>
                <a:spcPts val="1000"/>
              </a:spcBef>
              <a:spcAft>
                <a:spcPts val="0"/>
              </a:spcAft>
              <a:buClr>
                <a:srgbClr val="595959"/>
              </a:buClr>
              <a:buSzPts val="2400"/>
              <a:buNone/>
            </a:pPr>
            <a:r>
              <a:rPr lang="ja-JP">
                <a:solidFill>
                  <a:srgbClr val="595959"/>
                </a:solidFill>
                <a:latin typeface="Meiryo"/>
                <a:ea typeface="Meiryo"/>
                <a:cs typeface="Meiryo"/>
                <a:sym typeface="Meiryo"/>
              </a:rPr>
              <a:t>メンバーおよび役割分担</a:t>
            </a:r>
            <a:endParaRPr>
              <a:solidFill>
                <a:srgbClr val="595959"/>
              </a:solidFill>
              <a:latin typeface="Meiryo"/>
              <a:ea typeface="Meiryo"/>
              <a:cs typeface="Meiryo"/>
              <a:sym typeface="Meiryo"/>
            </a:endParaRPr>
          </a:p>
          <a:p>
            <a:pPr marL="0" lvl="0" indent="0" algn="l" rtl="0">
              <a:lnSpc>
                <a:spcPct val="200000"/>
              </a:lnSpc>
              <a:spcBef>
                <a:spcPts val="1000"/>
              </a:spcBef>
              <a:spcAft>
                <a:spcPts val="0"/>
              </a:spcAft>
              <a:buClr>
                <a:srgbClr val="595959"/>
              </a:buClr>
              <a:buSzPts val="2400"/>
              <a:buNone/>
            </a:pPr>
            <a:r>
              <a:rPr lang="ja-JP">
                <a:solidFill>
                  <a:srgbClr val="595959"/>
                </a:solidFill>
                <a:latin typeface="Meiryo"/>
                <a:ea typeface="Meiryo"/>
                <a:cs typeface="Meiryo"/>
                <a:sym typeface="Meiryo"/>
              </a:rPr>
              <a:t>システム構成および使用技術</a:t>
            </a:r>
            <a:endParaRPr>
              <a:solidFill>
                <a:srgbClr val="595959"/>
              </a:solidFill>
              <a:latin typeface="Meiryo"/>
              <a:ea typeface="Meiryo"/>
              <a:cs typeface="Meiryo"/>
              <a:sym typeface="Meiryo"/>
            </a:endParaRPr>
          </a:p>
          <a:p>
            <a:pPr marL="0" lvl="0" indent="0" algn="l" rtl="0">
              <a:lnSpc>
                <a:spcPct val="200000"/>
              </a:lnSpc>
              <a:spcBef>
                <a:spcPts val="1000"/>
              </a:spcBef>
              <a:spcAft>
                <a:spcPts val="0"/>
              </a:spcAft>
              <a:buClr>
                <a:srgbClr val="595959"/>
              </a:buClr>
              <a:buSzPts val="2400"/>
              <a:buNone/>
            </a:pPr>
            <a:r>
              <a:rPr lang="ja-JP">
                <a:solidFill>
                  <a:srgbClr val="595959"/>
                </a:solidFill>
                <a:latin typeface="Meiryo"/>
                <a:ea typeface="Meiryo"/>
                <a:cs typeface="Meiryo"/>
                <a:sym typeface="Meiryo"/>
              </a:rPr>
              <a:t>チャレンジポイント</a:t>
            </a:r>
            <a:endParaRPr>
              <a:solidFill>
                <a:srgbClr val="595959"/>
              </a:solidFill>
              <a:latin typeface="Meiryo"/>
              <a:ea typeface="Meiryo"/>
              <a:cs typeface="Meiryo"/>
              <a:sym typeface="Meiryo"/>
            </a:endParaRPr>
          </a:p>
          <a:p>
            <a:pPr marL="0" lvl="0" indent="0" algn="l" rtl="0">
              <a:lnSpc>
                <a:spcPct val="200000"/>
              </a:lnSpc>
              <a:spcBef>
                <a:spcPts val="1000"/>
              </a:spcBef>
              <a:spcAft>
                <a:spcPts val="0"/>
              </a:spcAft>
              <a:buClr>
                <a:srgbClr val="595959"/>
              </a:buClr>
              <a:buSzPts val="2400"/>
              <a:buNone/>
            </a:pPr>
            <a:r>
              <a:rPr lang="ja-JP">
                <a:solidFill>
                  <a:srgbClr val="595959"/>
                </a:solidFill>
                <a:latin typeface="Meiryo"/>
                <a:ea typeface="Meiryo"/>
                <a:cs typeface="Meiryo"/>
                <a:sym typeface="Meiryo"/>
              </a:rPr>
              <a:t>CHEER ME　デモおよびモニターの感想</a:t>
            </a:r>
            <a:endParaRPr>
              <a:solidFill>
                <a:srgbClr val="595959"/>
              </a:solidFill>
              <a:latin typeface="Meiryo"/>
              <a:ea typeface="Meiryo"/>
              <a:cs typeface="Meiryo"/>
              <a:sym typeface="Meiryo"/>
            </a:endParaRPr>
          </a:p>
          <a:p>
            <a:pPr marL="0" lvl="0" indent="0" algn="l" rtl="0">
              <a:lnSpc>
                <a:spcPct val="200000"/>
              </a:lnSpc>
              <a:spcBef>
                <a:spcPts val="1000"/>
              </a:spcBef>
              <a:spcAft>
                <a:spcPts val="0"/>
              </a:spcAft>
              <a:buClr>
                <a:srgbClr val="595959"/>
              </a:buClr>
              <a:buSzPts val="2400"/>
              <a:buNone/>
            </a:pPr>
            <a:r>
              <a:rPr lang="ja-JP">
                <a:solidFill>
                  <a:srgbClr val="595959"/>
                </a:solidFill>
                <a:latin typeface="Meiryo"/>
                <a:ea typeface="Meiryo"/>
                <a:cs typeface="Meiryo"/>
                <a:sym typeface="Meiryo"/>
              </a:rPr>
              <a:t>追加したい機能</a:t>
            </a:r>
            <a:endParaRPr/>
          </a:p>
        </p:txBody>
      </p:sp>
      <p:sp>
        <p:nvSpPr>
          <p:cNvPr id="101" name="Google Shape;101;p2"/>
          <p:cNvSpPr txBox="1">
            <a:spLocks noGrp="1"/>
          </p:cNvSpPr>
          <p:nvPr>
            <p:ph type="sldNum" idx="12"/>
          </p:nvPr>
        </p:nvSpPr>
        <p:spPr>
          <a:xfrm>
            <a:off x="8610600" y="62801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Arial"/>
              <a:buNone/>
            </a:pPr>
            <a:fld id="{00000000-1234-1234-1234-123412341234}" type="slidenum">
              <a:rPr lang="en-US" altLang="ja-JP"/>
              <a:t>2</a:t>
            </a:fld>
            <a:endParaRPr/>
          </a:p>
        </p:txBody>
      </p:sp>
      <p:sp>
        <p:nvSpPr>
          <p:cNvPr id="102" name="Google Shape;102;p2"/>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7500" lnSpcReduction="20000"/>
          </a:bodyPr>
          <a:lstStyle/>
          <a:p>
            <a:pPr marL="0" marR="0" lvl="0" indent="0" algn="l" rtl="0">
              <a:lnSpc>
                <a:spcPct val="90000"/>
              </a:lnSpc>
              <a:spcBef>
                <a:spcPts val="0"/>
              </a:spcBef>
              <a:spcAft>
                <a:spcPts val="0"/>
              </a:spcAft>
              <a:buClr>
                <a:schemeClr val="dk1"/>
              </a:buClr>
              <a:buSzPct val="100000"/>
              <a:buFont typeface="Arial"/>
              <a:buNone/>
            </a:pPr>
            <a:br>
              <a:rPr lang="ja-JP" sz="6000" b="0" i="0" u="none" strike="noStrike" cap="none">
                <a:solidFill>
                  <a:srgbClr val="FF6600"/>
                </a:solidFill>
                <a:latin typeface="Arial"/>
                <a:ea typeface="Arial"/>
                <a:cs typeface="Arial"/>
                <a:sym typeface="Arial"/>
              </a:rPr>
            </a:br>
            <a:r>
              <a:rPr lang="ja-JP" sz="4400" b="0" i="0" u="none" strike="noStrike" cap="none">
                <a:solidFill>
                  <a:srgbClr val="FF6600"/>
                </a:solidFill>
                <a:latin typeface="Meiryo"/>
                <a:ea typeface="Meiryo"/>
                <a:cs typeface="Meiryo"/>
                <a:sym typeface="Meiryo"/>
              </a:rPr>
              <a:t>CHEER ME</a:t>
            </a:r>
            <a:endParaRPr sz="4400" b="0" i="0" u="none" strike="noStrike" cap="none">
              <a:solidFill>
                <a:srgbClr val="FF6600"/>
              </a:solidFill>
              <a:latin typeface="Meiryo"/>
              <a:ea typeface="Meiryo"/>
              <a:cs typeface="Meiryo"/>
              <a:sym typeface="Meiryo"/>
            </a:endParaRPr>
          </a:p>
        </p:txBody>
      </p:sp>
      <p:pic>
        <p:nvPicPr>
          <p:cNvPr id="103" name="Google Shape;103;p2"/>
          <p:cNvPicPr preferRelativeResize="0"/>
          <p:nvPr/>
        </p:nvPicPr>
        <p:blipFill rotWithShape="1">
          <a:blip r:embed="rId4">
            <a:alphaModFix/>
          </a:blip>
          <a:srcRect/>
          <a:stretch/>
        </p:blipFill>
        <p:spPr>
          <a:xfrm>
            <a:off x="299627" y="1692032"/>
            <a:ext cx="3598653" cy="3598653"/>
          </a:xfrm>
          <a:prstGeom prst="rect">
            <a:avLst/>
          </a:prstGeom>
          <a:noFill/>
          <a:ln>
            <a:noFill/>
          </a:ln>
        </p:spPr>
      </p:pic>
      <p:sp>
        <p:nvSpPr>
          <p:cNvPr id="104" name="Google Shape;104;p2"/>
          <p:cNvSpPr/>
          <p:nvPr/>
        </p:nvSpPr>
        <p:spPr>
          <a:xfrm>
            <a:off x="4243500" y="1643180"/>
            <a:ext cx="548700" cy="548700"/>
          </a:xfrm>
          <a:prstGeom prst="ellipse">
            <a:avLst/>
          </a:prstGeom>
          <a:solidFill>
            <a:srgbClr val="F7A65E"/>
          </a:solidFill>
          <a:ln w="9525" cap="flat" cmpd="sng">
            <a:solidFill>
              <a:srgbClr val="E8EBF5"/>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chemeClr val="lt1"/>
              </a:buClr>
              <a:buSzPts val="1700"/>
              <a:buFont typeface="Meiryo"/>
              <a:buNone/>
            </a:pPr>
            <a:r>
              <a:rPr lang="ja-JP" sz="1700" b="0" i="0" u="none" strike="noStrike" cap="none" dirty="0">
                <a:solidFill>
                  <a:schemeClr val="lt1"/>
                </a:solidFill>
                <a:latin typeface="Meiryo"/>
                <a:ea typeface="Meiryo"/>
                <a:cs typeface="Meiryo"/>
                <a:sym typeface="Meiryo"/>
              </a:rPr>
              <a:t>01</a:t>
            </a:r>
            <a:endParaRPr sz="1900" b="0" i="0" u="none" strike="noStrike" cap="none" dirty="0">
              <a:solidFill>
                <a:schemeClr val="lt1"/>
              </a:solidFill>
              <a:latin typeface="Meiryo"/>
              <a:ea typeface="Meiryo"/>
              <a:cs typeface="Meiryo"/>
              <a:sym typeface="Meiryo"/>
            </a:endParaRPr>
          </a:p>
        </p:txBody>
      </p:sp>
      <p:sp>
        <p:nvSpPr>
          <p:cNvPr id="105" name="Google Shape;105;p2"/>
          <p:cNvSpPr/>
          <p:nvPr/>
        </p:nvSpPr>
        <p:spPr>
          <a:xfrm>
            <a:off x="4243500" y="2471527"/>
            <a:ext cx="548700" cy="548700"/>
          </a:xfrm>
          <a:prstGeom prst="ellipse">
            <a:avLst/>
          </a:prstGeom>
          <a:solidFill>
            <a:srgbClr val="F7A65E"/>
          </a:solidFill>
          <a:ln w="9525" cap="flat" cmpd="sng">
            <a:solidFill>
              <a:srgbClr val="E8EBF5"/>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chemeClr val="lt1"/>
              </a:buClr>
              <a:buSzPts val="1700"/>
              <a:buFont typeface="Meiryo"/>
              <a:buNone/>
            </a:pPr>
            <a:r>
              <a:rPr lang="ja-JP" sz="1700" b="0" i="0" u="none" strike="noStrike" cap="none" dirty="0">
                <a:solidFill>
                  <a:schemeClr val="lt1"/>
                </a:solidFill>
                <a:latin typeface="Meiryo"/>
                <a:ea typeface="Meiryo"/>
                <a:cs typeface="Meiryo"/>
                <a:sym typeface="Meiryo"/>
              </a:rPr>
              <a:t>02</a:t>
            </a:r>
            <a:endParaRPr sz="1900" b="0" i="0" u="none" strike="noStrike" cap="none" dirty="0">
              <a:solidFill>
                <a:schemeClr val="lt1"/>
              </a:solidFill>
              <a:latin typeface="Meiryo"/>
              <a:ea typeface="Meiryo"/>
              <a:cs typeface="Meiryo"/>
              <a:sym typeface="Meiryo"/>
            </a:endParaRPr>
          </a:p>
        </p:txBody>
      </p:sp>
      <p:sp>
        <p:nvSpPr>
          <p:cNvPr id="106" name="Google Shape;106;p2"/>
          <p:cNvSpPr/>
          <p:nvPr/>
        </p:nvSpPr>
        <p:spPr>
          <a:xfrm>
            <a:off x="4243500" y="3294806"/>
            <a:ext cx="548700" cy="548700"/>
          </a:xfrm>
          <a:prstGeom prst="ellipse">
            <a:avLst/>
          </a:prstGeom>
          <a:solidFill>
            <a:srgbClr val="F7A65E"/>
          </a:solidFill>
          <a:ln w="9525" cap="flat" cmpd="sng">
            <a:solidFill>
              <a:srgbClr val="E8EBF5"/>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chemeClr val="lt1"/>
              </a:buClr>
              <a:buSzPts val="1700"/>
              <a:buFont typeface="Meiryo"/>
              <a:buNone/>
            </a:pPr>
            <a:r>
              <a:rPr lang="ja-JP" sz="1700" b="0" i="0" u="none" strike="noStrike" cap="none">
                <a:solidFill>
                  <a:schemeClr val="lt1"/>
                </a:solidFill>
                <a:latin typeface="Meiryo"/>
                <a:ea typeface="Meiryo"/>
                <a:cs typeface="Meiryo"/>
                <a:sym typeface="Meiryo"/>
              </a:rPr>
              <a:t>03</a:t>
            </a:r>
            <a:endParaRPr sz="1900" b="0" i="0" u="none" strike="noStrike" cap="none">
              <a:solidFill>
                <a:schemeClr val="lt1"/>
              </a:solidFill>
              <a:latin typeface="Meiryo"/>
              <a:ea typeface="Meiryo"/>
              <a:cs typeface="Meiryo"/>
              <a:sym typeface="Meiryo"/>
            </a:endParaRPr>
          </a:p>
        </p:txBody>
      </p:sp>
      <p:sp>
        <p:nvSpPr>
          <p:cNvPr id="107" name="Google Shape;107;p2"/>
          <p:cNvSpPr/>
          <p:nvPr/>
        </p:nvSpPr>
        <p:spPr>
          <a:xfrm>
            <a:off x="4243500" y="4118581"/>
            <a:ext cx="548700" cy="548700"/>
          </a:xfrm>
          <a:prstGeom prst="ellipse">
            <a:avLst/>
          </a:prstGeom>
          <a:solidFill>
            <a:srgbClr val="F7A65E"/>
          </a:solidFill>
          <a:ln w="9525" cap="flat" cmpd="sng">
            <a:solidFill>
              <a:srgbClr val="E8EBF5"/>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chemeClr val="lt1"/>
              </a:buClr>
              <a:buSzPts val="1700"/>
              <a:buFont typeface="Meiryo"/>
              <a:buNone/>
            </a:pPr>
            <a:r>
              <a:rPr lang="ja-JP" sz="1700" b="0" i="0" u="none" strike="noStrike" cap="none">
                <a:solidFill>
                  <a:schemeClr val="lt1"/>
                </a:solidFill>
                <a:latin typeface="Meiryo"/>
                <a:ea typeface="Meiryo"/>
                <a:cs typeface="Meiryo"/>
                <a:sym typeface="Meiryo"/>
              </a:rPr>
              <a:t>04</a:t>
            </a:r>
            <a:endParaRPr sz="1700" b="0" i="0" u="none" strike="noStrike" cap="none">
              <a:solidFill>
                <a:schemeClr val="lt1"/>
              </a:solidFill>
              <a:latin typeface="Meiryo"/>
              <a:ea typeface="Meiryo"/>
              <a:cs typeface="Meiryo"/>
              <a:sym typeface="Meiryo"/>
            </a:endParaRPr>
          </a:p>
        </p:txBody>
      </p:sp>
      <p:sp>
        <p:nvSpPr>
          <p:cNvPr id="108" name="Google Shape;108;p2"/>
          <p:cNvSpPr/>
          <p:nvPr/>
        </p:nvSpPr>
        <p:spPr>
          <a:xfrm>
            <a:off x="4243500" y="4978980"/>
            <a:ext cx="548700" cy="548700"/>
          </a:xfrm>
          <a:prstGeom prst="ellipse">
            <a:avLst/>
          </a:prstGeom>
          <a:solidFill>
            <a:srgbClr val="F7A65E"/>
          </a:solidFill>
          <a:ln w="9525" cap="flat" cmpd="sng">
            <a:solidFill>
              <a:srgbClr val="E8EBF5"/>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chemeClr val="lt1"/>
              </a:buClr>
              <a:buSzPts val="1700"/>
              <a:buFont typeface="Meiryo"/>
              <a:buNone/>
            </a:pPr>
            <a:r>
              <a:rPr lang="ja-JP" sz="1700" b="0" i="0" u="none" strike="noStrike" cap="none">
                <a:solidFill>
                  <a:schemeClr val="lt1"/>
                </a:solidFill>
                <a:latin typeface="Meiryo"/>
                <a:ea typeface="Meiryo"/>
                <a:cs typeface="Meiryo"/>
                <a:sym typeface="Meiryo"/>
              </a:rPr>
              <a:t>05</a:t>
            </a:r>
            <a:endParaRPr sz="1700" b="0" i="0" u="none" strike="noStrike" cap="none">
              <a:solidFill>
                <a:schemeClr val="lt1"/>
              </a:solidFill>
              <a:latin typeface="Meiryo"/>
              <a:ea typeface="Meiryo"/>
              <a:cs typeface="Meiryo"/>
              <a:sym typeface="Meiryo"/>
            </a:endParaRPr>
          </a:p>
        </p:txBody>
      </p:sp>
      <p:sp>
        <p:nvSpPr>
          <p:cNvPr id="109" name="Google Shape;109;p2"/>
          <p:cNvSpPr/>
          <p:nvPr/>
        </p:nvSpPr>
        <p:spPr>
          <a:xfrm>
            <a:off x="4243500" y="5778420"/>
            <a:ext cx="548700" cy="548700"/>
          </a:xfrm>
          <a:prstGeom prst="ellipse">
            <a:avLst/>
          </a:prstGeom>
          <a:solidFill>
            <a:srgbClr val="F7A65E"/>
          </a:solidFill>
          <a:ln w="9525" cap="flat" cmpd="sng">
            <a:solidFill>
              <a:srgbClr val="E8EBF5"/>
            </a:solidFill>
            <a:prstDash val="solid"/>
            <a:round/>
            <a:headEnd type="none" w="sm" len="sm"/>
            <a:tailEnd type="none" w="sm" len="sm"/>
          </a:ln>
        </p:spPr>
        <p:txBody>
          <a:bodyPr spcFirstLastPara="1" wrap="square" lIns="0" tIns="91425" rIns="0" bIns="91425" anchor="ctr" anchorCtr="0">
            <a:noAutofit/>
          </a:bodyPr>
          <a:lstStyle/>
          <a:p>
            <a:pPr marL="0" marR="0" lvl="0" indent="0" algn="ctr" rtl="0">
              <a:spcBef>
                <a:spcPts val="0"/>
              </a:spcBef>
              <a:spcAft>
                <a:spcPts val="0"/>
              </a:spcAft>
              <a:buClr>
                <a:schemeClr val="lt1"/>
              </a:buClr>
              <a:buSzPts val="1700"/>
              <a:buFont typeface="Meiryo"/>
              <a:buNone/>
            </a:pPr>
            <a:r>
              <a:rPr lang="ja-JP" sz="1700" b="0" i="0" u="none" strike="noStrike" cap="none">
                <a:solidFill>
                  <a:schemeClr val="lt1"/>
                </a:solidFill>
                <a:latin typeface="Meiryo"/>
                <a:ea typeface="Meiryo"/>
                <a:cs typeface="Meiryo"/>
                <a:sym typeface="Meiryo"/>
              </a:rPr>
              <a:t>06</a:t>
            </a:r>
            <a:endParaRPr sz="1700" b="0" i="0" u="none" strike="noStrike" cap="none">
              <a:solidFill>
                <a:schemeClr val="lt1"/>
              </a:solidFill>
              <a:latin typeface="Meiryo"/>
              <a:ea typeface="Meiryo"/>
              <a:cs typeface="Meiryo"/>
              <a:sym typeface="Meiry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20"/>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353" name="Google Shape;353;p20"/>
          <p:cNvSpPr txBox="1">
            <a:spLocks noGrp="1"/>
          </p:cNvSpPr>
          <p:nvPr>
            <p:ph type="ctrTitle"/>
          </p:nvPr>
        </p:nvSpPr>
        <p:spPr>
          <a:xfrm>
            <a:off x="1522034" y="2230781"/>
            <a:ext cx="9831766" cy="189478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6600"/>
              </a:buClr>
              <a:buSzPts val="4400"/>
              <a:buFont typeface="Meiryo"/>
              <a:buNone/>
            </a:pPr>
            <a:r>
              <a:rPr lang="ja-JP" sz="4400">
                <a:solidFill>
                  <a:srgbClr val="FF6600"/>
                </a:solidFill>
                <a:latin typeface="Meiryo"/>
                <a:ea typeface="Meiryo"/>
                <a:cs typeface="Meiryo"/>
                <a:sym typeface="Meiryo"/>
              </a:rPr>
              <a:t>05.　CHEER　ME　デモ</a:t>
            </a:r>
            <a:br>
              <a:rPr lang="ja-JP" sz="4400">
                <a:solidFill>
                  <a:srgbClr val="FF6600"/>
                </a:solidFill>
                <a:latin typeface="Meiryo"/>
                <a:ea typeface="Meiryo"/>
                <a:cs typeface="Meiryo"/>
                <a:sym typeface="Meiryo"/>
              </a:rPr>
            </a:br>
            <a:r>
              <a:rPr lang="ja-JP" sz="4400">
                <a:solidFill>
                  <a:srgbClr val="FF6600"/>
                </a:solidFill>
                <a:latin typeface="Meiryo"/>
                <a:ea typeface="Meiryo"/>
                <a:cs typeface="Meiryo"/>
                <a:sym typeface="Meiryo"/>
              </a:rPr>
              <a:t>	　およびモニターの感想</a:t>
            </a:r>
            <a:endParaRPr sz="4400">
              <a:solidFill>
                <a:srgbClr val="FF6600"/>
              </a:solidFill>
              <a:latin typeface="Meiryo"/>
              <a:ea typeface="Meiryo"/>
              <a:cs typeface="Meiryo"/>
              <a:sym typeface="Meiryo"/>
            </a:endParaRPr>
          </a:p>
        </p:txBody>
      </p:sp>
      <p:sp>
        <p:nvSpPr>
          <p:cNvPr id="354" name="Google Shape;35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20</a:t>
            </a:fld>
            <a:endParaRPr/>
          </a:p>
        </p:txBody>
      </p:sp>
      <p:sp>
        <p:nvSpPr>
          <p:cNvPr id="355" name="Google Shape;355;p20"/>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21"/>
          <p:cNvPicPr preferRelativeResize="0"/>
          <p:nvPr/>
        </p:nvPicPr>
        <p:blipFill rotWithShape="1">
          <a:blip r:embed="rId5">
            <a:alphaModFix amt="50000"/>
          </a:blip>
          <a:srcRect/>
          <a:stretch/>
        </p:blipFill>
        <p:spPr>
          <a:xfrm>
            <a:off x="0" y="0"/>
            <a:ext cx="12191999" cy="6858000"/>
          </a:xfrm>
          <a:prstGeom prst="rect">
            <a:avLst/>
          </a:prstGeom>
          <a:noFill/>
          <a:ln>
            <a:noFill/>
          </a:ln>
        </p:spPr>
      </p:pic>
      <p:sp>
        <p:nvSpPr>
          <p:cNvPr id="362" name="Google Shape;36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21</a:t>
            </a:fld>
            <a:endParaRPr/>
          </a:p>
        </p:txBody>
      </p:sp>
      <p:sp>
        <p:nvSpPr>
          <p:cNvPr id="363" name="Google Shape;363;p21"/>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59999" lnSpcReduction="20000"/>
          </a:bodyPr>
          <a:lstStyle/>
          <a:p>
            <a:pPr marL="0" marR="0" lvl="0" indent="0" algn="l" rtl="0">
              <a:lnSpc>
                <a:spcPct val="90000"/>
              </a:lnSpc>
              <a:spcBef>
                <a:spcPts val="0"/>
              </a:spcBef>
              <a:spcAft>
                <a:spcPts val="0"/>
              </a:spcAft>
              <a:buClr>
                <a:srgbClr val="F7A65E"/>
              </a:buClr>
              <a:buSzPct val="100000"/>
              <a:buFont typeface="Meiryo"/>
              <a:buNone/>
            </a:pPr>
            <a:r>
              <a:rPr lang="ja-JP" sz="4400">
                <a:solidFill>
                  <a:srgbClr val="F7A65E"/>
                </a:solidFill>
                <a:latin typeface="Meiryo"/>
                <a:ea typeface="Meiryo"/>
                <a:cs typeface="Meiryo"/>
                <a:sym typeface="Meiryo"/>
              </a:rPr>
              <a:t>CHEER　ME</a:t>
            </a:r>
            <a:endParaRPr sz="4400">
              <a:solidFill>
                <a:srgbClr val="F7A65E"/>
              </a:solidFill>
              <a:latin typeface="Meiryo"/>
              <a:ea typeface="Meiryo"/>
              <a:cs typeface="Meiryo"/>
              <a:sym typeface="Meiryo"/>
            </a:endParaRPr>
          </a:p>
        </p:txBody>
      </p:sp>
      <p:sp>
        <p:nvSpPr>
          <p:cNvPr id="364" name="Google Shape;364;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Arial"/>
              <a:buNone/>
            </a:pPr>
            <a:endParaRPr/>
          </a:p>
        </p:txBody>
      </p:sp>
      <p:pic>
        <p:nvPicPr>
          <p:cNvPr id="3" name="ビデオ 2">
            <a:hlinkClick r:id="" action="ppaction://media"/>
            <a:extLst>
              <a:ext uri="{FF2B5EF4-FFF2-40B4-BE49-F238E27FC236}">
                <a16:creationId xmlns:a16="http://schemas.microsoft.com/office/drawing/2014/main" id="{97F36AFE-1952-1EBE-58CE-E270B4668E2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59" y="9842"/>
            <a:ext cx="12192001"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2"/>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372" name="Google Shape;37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22</a:t>
            </a:fld>
            <a:endParaRPr/>
          </a:p>
        </p:txBody>
      </p:sp>
      <p:sp>
        <p:nvSpPr>
          <p:cNvPr id="373" name="Google Shape;373;p22"/>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sp>
        <p:nvSpPr>
          <p:cNvPr id="374" name="Google Shape;374;p22"/>
          <p:cNvSpPr txBox="1"/>
          <p:nvPr/>
        </p:nvSpPr>
        <p:spPr>
          <a:xfrm>
            <a:off x="156575" y="335950"/>
            <a:ext cx="8369700" cy="6720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FF6600"/>
              </a:buClr>
              <a:buSzPct val="100000"/>
              <a:buFont typeface="Meiryo"/>
              <a:buNone/>
            </a:pPr>
            <a:r>
              <a:rPr lang="ja-JP" sz="3600" u="sng" dirty="0">
                <a:solidFill>
                  <a:srgbClr val="FF6600"/>
                </a:solidFill>
                <a:latin typeface="Meiryo"/>
                <a:ea typeface="Meiryo"/>
                <a:cs typeface="Meiryo"/>
                <a:sym typeface="Meiryo"/>
              </a:rPr>
              <a:t>Logiチームの方に使用いただいた感想</a:t>
            </a:r>
            <a:endParaRPr sz="3600" dirty="0"/>
          </a:p>
        </p:txBody>
      </p:sp>
      <p:pic>
        <p:nvPicPr>
          <p:cNvPr id="375" name="Google Shape;375;p22"/>
          <p:cNvPicPr preferRelativeResize="0"/>
          <p:nvPr/>
        </p:nvPicPr>
        <p:blipFill rotWithShape="1">
          <a:blip r:embed="rId4">
            <a:alphaModFix/>
          </a:blip>
          <a:srcRect/>
          <a:stretch/>
        </p:blipFill>
        <p:spPr>
          <a:xfrm>
            <a:off x="2667000" y="0"/>
            <a:ext cx="6858000" cy="6858000"/>
          </a:xfrm>
          <a:prstGeom prst="rect">
            <a:avLst/>
          </a:prstGeom>
          <a:noFill/>
          <a:ln>
            <a:noFill/>
          </a:ln>
        </p:spPr>
      </p:pic>
      <p:sp>
        <p:nvSpPr>
          <p:cNvPr id="376" name="Google Shape;376;p22"/>
          <p:cNvSpPr/>
          <p:nvPr/>
        </p:nvSpPr>
        <p:spPr>
          <a:xfrm>
            <a:off x="276830" y="1117638"/>
            <a:ext cx="4445482" cy="2539961"/>
          </a:xfrm>
          <a:prstGeom prst="wedgeRoundRectCallout">
            <a:avLst>
              <a:gd name="adj1" fmla="val 64667"/>
              <a:gd name="adj2" fmla="val 3070"/>
              <a:gd name="adj3" fmla="val 16667"/>
            </a:avLst>
          </a:prstGeom>
          <a:solidFill>
            <a:srgbClr val="FEFEEC"/>
          </a:solidFill>
          <a:ln w="12700" cap="flat" cmpd="sng">
            <a:solidFill>
              <a:srgbClr val="FEFEE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2800">
                <a:solidFill>
                  <a:srgbClr val="006666"/>
                </a:solidFill>
                <a:latin typeface="Meiryo"/>
                <a:ea typeface="Meiryo"/>
                <a:cs typeface="Meiryo"/>
                <a:sym typeface="Meiryo"/>
              </a:rPr>
              <a:t>・普段言われないことを言ってもらえるのはうれしい。</a:t>
            </a:r>
            <a:endParaRPr sz="2800">
              <a:solidFill>
                <a:srgbClr val="006666"/>
              </a:solidFill>
              <a:latin typeface="Meiryo"/>
              <a:ea typeface="Meiryo"/>
              <a:cs typeface="Meiryo"/>
              <a:sym typeface="Meiryo"/>
            </a:endParaRPr>
          </a:p>
          <a:p>
            <a:pPr marL="0" marR="0" lvl="0" indent="0" algn="l" rtl="0">
              <a:spcBef>
                <a:spcPts val="0"/>
              </a:spcBef>
              <a:spcAft>
                <a:spcPts val="0"/>
              </a:spcAft>
              <a:buNone/>
            </a:pPr>
            <a:r>
              <a:rPr lang="ja-JP" sz="2800">
                <a:solidFill>
                  <a:srgbClr val="006666"/>
                </a:solidFill>
                <a:latin typeface="Meiryo"/>
                <a:ea typeface="Meiryo"/>
                <a:cs typeface="Meiryo"/>
                <a:sym typeface="Meiryo"/>
              </a:rPr>
              <a:t>・AIなので、気兼ねなく書き込める！</a:t>
            </a:r>
            <a:endParaRPr sz="2800">
              <a:solidFill>
                <a:srgbClr val="006666"/>
              </a:solidFill>
              <a:latin typeface="Meiryo"/>
              <a:ea typeface="Meiryo"/>
              <a:cs typeface="Meiryo"/>
              <a:sym typeface="Meiryo"/>
            </a:endParaRPr>
          </a:p>
        </p:txBody>
      </p:sp>
      <p:sp>
        <p:nvSpPr>
          <p:cNvPr id="377" name="Google Shape;377;p22"/>
          <p:cNvSpPr/>
          <p:nvPr/>
        </p:nvSpPr>
        <p:spPr>
          <a:xfrm>
            <a:off x="7469688" y="1659367"/>
            <a:ext cx="4445482" cy="3330518"/>
          </a:xfrm>
          <a:prstGeom prst="wedgeRoundRectCallout">
            <a:avLst>
              <a:gd name="adj1" fmla="val -61002"/>
              <a:gd name="adj2" fmla="val 11947"/>
              <a:gd name="adj3" fmla="val 16667"/>
            </a:avLst>
          </a:prstGeom>
          <a:solidFill>
            <a:srgbClr val="FEFEEC"/>
          </a:solidFill>
          <a:ln w="12700" cap="flat" cmpd="sng">
            <a:solidFill>
              <a:srgbClr val="FEFEE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2800">
                <a:solidFill>
                  <a:srgbClr val="006666"/>
                </a:solidFill>
                <a:latin typeface="Meiryo"/>
                <a:ea typeface="Meiryo"/>
                <a:cs typeface="Meiryo"/>
                <a:sym typeface="Meiryo"/>
              </a:rPr>
              <a:t>取り組みをほめてもらう&amp;良かったことを記録して見返せるのは、</a:t>
            </a:r>
            <a:endParaRPr sz="2800">
              <a:solidFill>
                <a:srgbClr val="006666"/>
              </a:solidFill>
              <a:latin typeface="Meiryo"/>
              <a:ea typeface="Meiryo"/>
              <a:cs typeface="Meiryo"/>
              <a:sym typeface="Meiryo"/>
            </a:endParaRPr>
          </a:p>
          <a:p>
            <a:pPr marL="0" marR="0" lvl="0" indent="0" algn="l" rtl="0">
              <a:spcBef>
                <a:spcPts val="0"/>
              </a:spcBef>
              <a:spcAft>
                <a:spcPts val="0"/>
              </a:spcAft>
              <a:buNone/>
            </a:pPr>
            <a:r>
              <a:rPr lang="ja-JP" sz="2800">
                <a:solidFill>
                  <a:srgbClr val="006666"/>
                </a:solidFill>
                <a:latin typeface="Meiryo"/>
                <a:ea typeface="Meiryo"/>
                <a:cs typeface="Meiryo"/>
                <a:sym typeface="Meiryo"/>
              </a:rPr>
              <a:t>自己肯定感も高まるし</a:t>
            </a:r>
            <a:endParaRPr sz="2800">
              <a:solidFill>
                <a:srgbClr val="006666"/>
              </a:solidFill>
              <a:latin typeface="Meiryo"/>
              <a:ea typeface="Meiryo"/>
              <a:cs typeface="Meiryo"/>
              <a:sym typeface="Meiryo"/>
            </a:endParaRPr>
          </a:p>
          <a:p>
            <a:pPr marL="0" marR="0" lvl="0" indent="0" algn="l" rtl="0">
              <a:spcBef>
                <a:spcPts val="0"/>
              </a:spcBef>
              <a:spcAft>
                <a:spcPts val="0"/>
              </a:spcAft>
              <a:buNone/>
            </a:pPr>
            <a:r>
              <a:rPr lang="ja-JP" sz="2800">
                <a:solidFill>
                  <a:srgbClr val="006666"/>
                </a:solidFill>
                <a:latin typeface="Meiryo"/>
                <a:ea typeface="Meiryo"/>
                <a:cs typeface="Meiryo"/>
                <a:sym typeface="Meiryo"/>
              </a:rPr>
              <a:t>自分のやってきたことを前向きに捉えられそうで良い</a:t>
            </a:r>
            <a:endParaRPr sz="2800">
              <a:solidFill>
                <a:srgbClr val="006666"/>
              </a:solidFill>
              <a:latin typeface="Meiryo"/>
              <a:ea typeface="Meiryo"/>
              <a:cs typeface="Meiryo"/>
              <a:sym typeface="Meiryo"/>
            </a:endParaRPr>
          </a:p>
        </p:txBody>
      </p:sp>
      <p:sp>
        <p:nvSpPr>
          <p:cNvPr id="2" name="Google Shape;376;p22">
            <a:extLst>
              <a:ext uri="{FF2B5EF4-FFF2-40B4-BE49-F238E27FC236}">
                <a16:creationId xmlns:a16="http://schemas.microsoft.com/office/drawing/2014/main" id="{9B069417-0725-2CDF-6FA1-146D359ABD04}"/>
              </a:ext>
            </a:extLst>
          </p:cNvPr>
          <p:cNvSpPr/>
          <p:nvPr/>
        </p:nvSpPr>
        <p:spPr>
          <a:xfrm>
            <a:off x="2118684" y="5110126"/>
            <a:ext cx="4445482" cy="1260471"/>
          </a:xfrm>
          <a:prstGeom prst="wedgeRoundRectCallout">
            <a:avLst>
              <a:gd name="adj1" fmla="val 35870"/>
              <a:gd name="adj2" fmla="val -72698"/>
              <a:gd name="adj3" fmla="val 16667"/>
            </a:avLst>
          </a:prstGeom>
          <a:solidFill>
            <a:srgbClr val="FEFEEC"/>
          </a:solidFill>
          <a:ln w="12700" cap="flat" cmpd="sng">
            <a:solidFill>
              <a:srgbClr val="FEFEE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2800" dirty="0">
                <a:solidFill>
                  <a:srgbClr val="006666"/>
                </a:solidFill>
                <a:latin typeface="Meiryo"/>
                <a:ea typeface="Meiryo"/>
                <a:cs typeface="Meiryo"/>
                <a:sym typeface="Meiryo"/>
              </a:rPr>
              <a:t>癒されます本当に</a:t>
            </a:r>
            <a:endParaRPr sz="2800" dirty="0">
              <a:solidFill>
                <a:srgbClr val="006666"/>
              </a:solidFill>
              <a:latin typeface="Meiryo"/>
              <a:ea typeface="Meiryo"/>
              <a:cs typeface="Meiryo"/>
              <a:sym typeface="Meiry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500"/>
                                        <p:tgtEl>
                                          <p:spTgt spid="3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7"/>
                                        </p:tgtEl>
                                        <p:attrNameLst>
                                          <p:attrName>style.visibility</p:attrName>
                                        </p:attrNameLst>
                                      </p:cBhvr>
                                      <p:to>
                                        <p:strVal val="visible"/>
                                      </p:to>
                                    </p:set>
                                    <p:animEffect transition="in" filter="fade">
                                      <p:cBhvr>
                                        <p:cTn id="12" dur="500"/>
                                        <p:tgtEl>
                                          <p:spTgt spid="3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animBg="1"/>
      <p:bldP spid="377" grpId="0" animBg="1"/>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3"/>
          <p:cNvPicPr preferRelativeResize="0"/>
          <p:nvPr/>
        </p:nvPicPr>
        <p:blipFill rotWithShape="1">
          <a:blip r:embed="rId3">
            <a:alphaModFix amt="50000"/>
          </a:blip>
          <a:srcRect/>
          <a:stretch/>
        </p:blipFill>
        <p:spPr>
          <a:xfrm>
            <a:off x="0" y="17252"/>
            <a:ext cx="12191999" cy="6858000"/>
          </a:xfrm>
          <a:prstGeom prst="rect">
            <a:avLst/>
          </a:prstGeom>
          <a:noFill/>
          <a:ln>
            <a:noFill/>
          </a:ln>
        </p:spPr>
      </p:pic>
      <p:sp>
        <p:nvSpPr>
          <p:cNvPr id="384" name="Google Shape;384;p23"/>
          <p:cNvSpPr txBox="1">
            <a:spLocks noGrp="1"/>
          </p:cNvSpPr>
          <p:nvPr>
            <p:ph type="ctrTitle"/>
          </p:nvPr>
        </p:nvSpPr>
        <p:spPr>
          <a:xfrm>
            <a:off x="1522034" y="2230781"/>
            <a:ext cx="9831766" cy="18947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600"/>
              </a:buClr>
              <a:buSzPts val="4400"/>
              <a:buFont typeface="Meiryo"/>
              <a:buNone/>
            </a:pPr>
            <a:r>
              <a:rPr lang="ja-JP" sz="4400">
                <a:solidFill>
                  <a:srgbClr val="FF6600"/>
                </a:solidFill>
                <a:latin typeface="Meiryo"/>
                <a:ea typeface="Meiryo"/>
                <a:cs typeface="Meiryo"/>
                <a:sym typeface="Meiryo"/>
              </a:rPr>
              <a:t>06.　追加したい機能</a:t>
            </a:r>
            <a:br>
              <a:rPr lang="ja-JP" sz="4400">
                <a:solidFill>
                  <a:srgbClr val="FF6600"/>
                </a:solidFill>
                <a:latin typeface="Meiryo"/>
                <a:ea typeface="Meiryo"/>
                <a:cs typeface="Meiryo"/>
                <a:sym typeface="Meiryo"/>
              </a:rPr>
            </a:br>
            <a:endParaRPr sz="4400">
              <a:solidFill>
                <a:srgbClr val="FF0000"/>
              </a:solidFill>
              <a:latin typeface="Meiryo"/>
              <a:ea typeface="Meiryo"/>
              <a:cs typeface="Meiryo"/>
              <a:sym typeface="Meiryo"/>
            </a:endParaRPr>
          </a:p>
        </p:txBody>
      </p:sp>
      <p:sp>
        <p:nvSpPr>
          <p:cNvPr id="385" name="Google Shape;38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23</a:t>
            </a:fld>
            <a:endParaRPr/>
          </a:p>
        </p:txBody>
      </p:sp>
      <p:sp>
        <p:nvSpPr>
          <p:cNvPr id="386" name="Google Shape;386;p23"/>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24"/>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393" name="Google Shape;393;p24"/>
          <p:cNvSpPr txBox="1">
            <a:spLocks noGrp="1"/>
          </p:cNvSpPr>
          <p:nvPr>
            <p:ph type="ctrTitle"/>
          </p:nvPr>
        </p:nvSpPr>
        <p:spPr>
          <a:xfrm>
            <a:off x="920251" y="1343780"/>
            <a:ext cx="10029761" cy="461115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595959"/>
              </a:buClr>
              <a:buSzPct val="100000"/>
              <a:buFont typeface="Meiryo"/>
              <a:buNone/>
            </a:pPr>
            <a:r>
              <a:rPr lang="ja-JP" sz="3200">
                <a:solidFill>
                  <a:srgbClr val="595959"/>
                </a:solidFill>
                <a:latin typeface="Meiryo"/>
                <a:ea typeface="Meiryo"/>
                <a:cs typeface="Meiryo"/>
                <a:sym typeface="Meiryo"/>
              </a:rPr>
              <a:t>ユーザーの「心を軽くする」サポート機能の強化</a:t>
            </a:r>
            <a:br>
              <a:rPr lang="ja-JP" sz="3200">
                <a:solidFill>
                  <a:srgbClr val="595959"/>
                </a:solidFill>
                <a:latin typeface="Meiryo"/>
                <a:ea typeface="Meiryo"/>
                <a:cs typeface="Meiryo"/>
                <a:sym typeface="Meiryo"/>
              </a:rPr>
            </a:br>
            <a:br>
              <a:rPr lang="ja-JP" sz="3200">
                <a:solidFill>
                  <a:srgbClr val="595959"/>
                </a:solidFill>
                <a:latin typeface="Meiryo"/>
                <a:ea typeface="Meiryo"/>
                <a:cs typeface="Meiryo"/>
                <a:sym typeface="Meiryo"/>
              </a:rPr>
            </a:br>
            <a:r>
              <a:rPr lang="ja-JP" sz="3200">
                <a:solidFill>
                  <a:srgbClr val="595959"/>
                </a:solidFill>
                <a:latin typeface="Meiryo"/>
                <a:ea typeface="Meiryo"/>
                <a:cs typeface="Meiryo"/>
                <a:sym typeface="Meiryo"/>
              </a:rPr>
              <a:t>1. レスポンシブ対応（スマホでアプリを見たい）</a:t>
            </a:r>
            <a:br>
              <a:rPr lang="ja-JP" sz="3200">
                <a:solidFill>
                  <a:srgbClr val="595959"/>
                </a:solidFill>
                <a:latin typeface="Meiryo"/>
                <a:ea typeface="Meiryo"/>
                <a:cs typeface="Meiryo"/>
                <a:sym typeface="Meiryo"/>
              </a:rPr>
            </a:br>
            <a:r>
              <a:rPr lang="ja-JP" sz="3200">
                <a:solidFill>
                  <a:srgbClr val="595959"/>
                </a:solidFill>
                <a:latin typeface="Meiryo"/>
                <a:ea typeface="Meiryo"/>
                <a:cs typeface="Meiryo"/>
                <a:sym typeface="Meiryo"/>
              </a:rPr>
              <a:t>2．会話の記憶を持たせて、回答をカスタマイズさせる</a:t>
            </a:r>
            <a:br>
              <a:rPr lang="ja-JP" sz="3200">
                <a:solidFill>
                  <a:srgbClr val="595959"/>
                </a:solidFill>
                <a:latin typeface="Meiryo"/>
                <a:ea typeface="Meiryo"/>
                <a:cs typeface="Meiryo"/>
                <a:sym typeface="Meiryo"/>
              </a:rPr>
            </a:br>
            <a:r>
              <a:rPr lang="ja-JP" sz="3200">
                <a:solidFill>
                  <a:srgbClr val="595959"/>
                </a:solidFill>
                <a:latin typeface="Meiryo"/>
                <a:ea typeface="Meiryo"/>
                <a:cs typeface="Meiryo"/>
                <a:sym typeface="Meiryo"/>
              </a:rPr>
              <a:t>3. 小さな目標を立てて、進捗を確認したり、</a:t>
            </a:r>
            <a:br>
              <a:rPr lang="ja-JP" sz="3200">
                <a:solidFill>
                  <a:srgbClr val="595959"/>
                </a:solidFill>
                <a:latin typeface="Meiryo"/>
                <a:ea typeface="Meiryo"/>
                <a:cs typeface="Meiryo"/>
                <a:sym typeface="Meiryo"/>
              </a:rPr>
            </a:br>
            <a:r>
              <a:rPr lang="ja-JP" sz="3200">
                <a:solidFill>
                  <a:srgbClr val="595959"/>
                </a:solidFill>
                <a:latin typeface="Meiryo"/>
                <a:ea typeface="Meiryo"/>
                <a:cs typeface="Meiryo"/>
                <a:sym typeface="Meiryo"/>
              </a:rPr>
              <a:t>　インポスター症候群への対処ページの充実をはかる</a:t>
            </a:r>
            <a:br>
              <a:rPr lang="ja-JP" sz="3200">
                <a:solidFill>
                  <a:srgbClr val="595959"/>
                </a:solidFill>
                <a:latin typeface="Meiryo"/>
                <a:ea typeface="Meiryo"/>
                <a:cs typeface="Meiryo"/>
                <a:sym typeface="Meiryo"/>
              </a:rPr>
            </a:br>
            <a:endParaRPr sz="3200">
              <a:solidFill>
                <a:srgbClr val="595959"/>
              </a:solidFill>
              <a:latin typeface="Meiryo"/>
              <a:ea typeface="Meiryo"/>
              <a:cs typeface="Meiryo"/>
              <a:sym typeface="Meiryo"/>
            </a:endParaRPr>
          </a:p>
        </p:txBody>
      </p:sp>
      <p:sp>
        <p:nvSpPr>
          <p:cNvPr id="394" name="Google Shape;39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24</a:t>
            </a:fld>
            <a:endParaRPr/>
          </a:p>
        </p:txBody>
      </p:sp>
      <p:sp>
        <p:nvSpPr>
          <p:cNvPr id="395" name="Google Shape;395;p24"/>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sp>
        <p:nvSpPr>
          <p:cNvPr id="396" name="Google Shape;396;p24"/>
          <p:cNvSpPr txBox="1"/>
          <p:nvPr/>
        </p:nvSpPr>
        <p:spPr>
          <a:xfrm>
            <a:off x="301924" y="335945"/>
            <a:ext cx="7622876" cy="671890"/>
          </a:xfrm>
          <a:prstGeom prst="rect">
            <a:avLst/>
          </a:prstGeom>
          <a:noFill/>
          <a:ln>
            <a:noFill/>
          </a:ln>
        </p:spPr>
        <p:txBody>
          <a:bodyPr spcFirstLastPara="1" wrap="square" lIns="91425" tIns="45700" rIns="91425" bIns="45700" anchor="b" anchorCtr="0">
            <a:normAutofit fontScale="97500" lnSpcReduction="10000"/>
          </a:bodyPr>
          <a:lstStyle/>
          <a:p>
            <a:pPr marL="0" marR="0" lvl="0" indent="0" algn="l" rtl="0">
              <a:lnSpc>
                <a:spcPct val="90000"/>
              </a:lnSpc>
              <a:spcBef>
                <a:spcPts val="0"/>
              </a:spcBef>
              <a:spcAft>
                <a:spcPts val="0"/>
              </a:spcAft>
              <a:buClr>
                <a:srgbClr val="FF6600"/>
              </a:buClr>
              <a:buSzPct val="100000"/>
              <a:buFont typeface="Meiryo"/>
              <a:buNone/>
            </a:pPr>
            <a:r>
              <a:rPr lang="ja-JP" sz="4400" u="sng">
                <a:solidFill>
                  <a:srgbClr val="FF6600"/>
                </a:solidFill>
                <a:latin typeface="Meiryo"/>
                <a:ea typeface="Meiryo"/>
                <a:cs typeface="Meiryo"/>
                <a:sym typeface="Meiryo"/>
              </a:rPr>
              <a:t>UXの向上</a:t>
            </a:r>
            <a:endParaRPr/>
          </a:p>
        </p:txBody>
      </p:sp>
      <p:pic>
        <p:nvPicPr>
          <p:cNvPr id="397" name="Google Shape;397;p24"/>
          <p:cNvPicPr preferRelativeResize="0"/>
          <p:nvPr/>
        </p:nvPicPr>
        <p:blipFill rotWithShape="1">
          <a:blip r:embed="rId4">
            <a:alphaModFix/>
          </a:blip>
          <a:srcRect/>
          <a:stretch/>
        </p:blipFill>
        <p:spPr>
          <a:xfrm>
            <a:off x="9241434" y="335945"/>
            <a:ext cx="3028043" cy="30280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fade">
                                      <p:cBhvr>
                                        <p:cTn id="7" dur="5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25"/>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404" name="Google Shape;404;p25"/>
          <p:cNvSpPr txBox="1">
            <a:spLocks noGrp="1"/>
          </p:cNvSpPr>
          <p:nvPr>
            <p:ph type="ctrTitle"/>
          </p:nvPr>
        </p:nvSpPr>
        <p:spPr>
          <a:xfrm>
            <a:off x="920251" y="1343780"/>
            <a:ext cx="10029761" cy="4611158"/>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rgbClr val="595959"/>
              </a:buClr>
              <a:buSzPts val="3200"/>
              <a:buFont typeface="Meiryo"/>
              <a:buNone/>
            </a:pPr>
            <a:r>
              <a:rPr lang="ja-JP" sz="3200">
                <a:solidFill>
                  <a:srgbClr val="595959"/>
                </a:solidFill>
                <a:latin typeface="Meiryo"/>
                <a:ea typeface="Meiryo"/>
                <a:cs typeface="Meiryo"/>
                <a:sym typeface="Meiryo"/>
              </a:rPr>
              <a:t>セキュリティ部分での機能強化</a:t>
            </a:r>
            <a:br>
              <a:rPr lang="ja-JP" sz="3200">
                <a:solidFill>
                  <a:srgbClr val="595959"/>
                </a:solidFill>
                <a:latin typeface="Meiryo"/>
                <a:ea typeface="Meiryo"/>
                <a:cs typeface="Meiryo"/>
                <a:sym typeface="Meiryo"/>
              </a:rPr>
            </a:br>
            <a:br>
              <a:rPr lang="ja-JP" sz="3200">
                <a:solidFill>
                  <a:srgbClr val="595959"/>
                </a:solidFill>
                <a:latin typeface="Meiryo"/>
                <a:ea typeface="Meiryo"/>
                <a:cs typeface="Meiryo"/>
                <a:sym typeface="Meiryo"/>
              </a:rPr>
            </a:br>
            <a:r>
              <a:rPr lang="ja-JP" sz="3200">
                <a:solidFill>
                  <a:srgbClr val="595959"/>
                </a:solidFill>
                <a:latin typeface="Meiryo"/>
                <a:ea typeface="Meiryo"/>
                <a:cs typeface="Meiryo"/>
                <a:sym typeface="Meiryo"/>
              </a:rPr>
              <a:t>個人情報入力時や、サブスクリプション継続の有無</a:t>
            </a:r>
            <a:br>
              <a:rPr lang="ja-JP" sz="3200">
                <a:solidFill>
                  <a:srgbClr val="595959"/>
                </a:solidFill>
                <a:latin typeface="Meiryo"/>
                <a:ea typeface="Meiryo"/>
                <a:cs typeface="Meiryo"/>
                <a:sym typeface="Meiryo"/>
              </a:rPr>
            </a:br>
            <a:r>
              <a:rPr lang="ja-JP" sz="3200">
                <a:solidFill>
                  <a:srgbClr val="595959"/>
                </a:solidFill>
                <a:latin typeface="Meiryo"/>
                <a:ea typeface="Meiryo"/>
                <a:cs typeface="Meiryo"/>
                <a:sym typeface="Meiryo"/>
              </a:rPr>
              <a:t>でのセキュリティの担保については、今後の課題</a:t>
            </a:r>
            <a:br>
              <a:rPr lang="ja-JP" sz="3200">
                <a:solidFill>
                  <a:srgbClr val="595959"/>
                </a:solidFill>
                <a:latin typeface="Meiryo"/>
                <a:ea typeface="Meiryo"/>
                <a:cs typeface="Meiryo"/>
                <a:sym typeface="Meiryo"/>
              </a:rPr>
            </a:br>
            <a:r>
              <a:rPr lang="ja-JP" sz="3200">
                <a:solidFill>
                  <a:srgbClr val="595959"/>
                </a:solidFill>
                <a:latin typeface="Meiryo"/>
                <a:ea typeface="Meiryo"/>
                <a:cs typeface="Meiryo"/>
                <a:sym typeface="Meiryo"/>
              </a:rPr>
              <a:t>として引き続き取り組んでいきたい。</a:t>
            </a:r>
            <a:endParaRPr sz="3200">
              <a:solidFill>
                <a:srgbClr val="595959"/>
              </a:solidFill>
              <a:latin typeface="Meiryo"/>
              <a:ea typeface="Meiryo"/>
              <a:cs typeface="Meiryo"/>
              <a:sym typeface="Meiryo"/>
            </a:endParaRPr>
          </a:p>
        </p:txBody>
      </p:sp>
      <p:sp>
        <p:nvSpPr>
          <p:cNvPr id="405" name="Google Shape;40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25</a:t>
            </a:fld>
            <a:endParaRPr/>
          </a:p>
        </p:txBody>
      </p:sp>
      <p:sp>
        <p:nvSpPr>
          <p:cNvPr id="406" name="Google Shape;406;p25"/>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sp>
        <p:nvSpPr>
          <p:cNvPr id="407" name="Google Shape;407;p25"/>
          <p:cNvSpPr txBox="1"/>
          <p:nvPr/>
        </p:nvSpPr>
        <p:spPr>
          <a:xfrm>
            <a:off x="301924" y="335945"/>
            <a:ext cx="7622876" cy="671890"/>
          </a:xfrm>
          <a:prstGeom prst="rect">
            <a:avLst/>
          </a:prstGeom>
          <a:noFill/>
          <a:ln>
            <a:noFill/>
          </a:ln>
        </p:spPr>
        <p:txBody>
          <a:bodyPr spcFirstLastPara="1" wrap="square" lIns="91425" tIns="45700" rIns="91425" bIns="45700" anchor="b" anchorCtr="0">
            <a:normAutofit fontScale="97500" lnSpcReduction="10000"/>
          </a:bodyPr>
          <a:lstStyle/>
          <a:p>
            <a:pPr marL="0" marR="0" lvl="0" indent="0" algn="l" rtl="0">
              <a:lnSpc>
                <a:spcPct val="90000"/>
              </a:lnSpc>
              <a:spcBef>
                <a:spcPts val="0"/>
              </a:spcBef>
              <a:spcAft>
                <a:spcPts val="0"/>
              </a:spcAft>
              <a:buClr>
                <a:srgbClr val="FF6600"/>
              </a:buClr>
              <a:buSzPct val="100000"/>
              <a:buFont typeface="Meiryo"/>
              <a:buNone/>
            </a:pPr>
            <a:r>
              <a:rPr lang="ja-JP" sz="4400" u="sng">
                <a:solidFill>
                  <a:srgbClr val="FF6600"/>
                </a:solidFill>
                <a:latin typeface="Meiryo"/>
                <a:ea typeface="Meiryo"/>
                <a:cs typeface="Meiryo"/>
                <a:sym typeface="Meiryo"/>
              </a:rPr>
              <a:t>技術の向上</a:t>
            </a:r>
            <a:endParaRPr/>
          </a:p>
        </p:txBody>
      </p:sp>
      <p:pic>
        <p:nvPicPr>
          <p:cNvPr id="408" name="Google Shape;408;p25"/>
          <p:cNvPicPr preferRelativeResize="0"/>
          <p:nvPr/>
        </p:nvPicPr>
        <p:blipFill rotWithShape="1">
          <a:blip r:embed="rId4">
            <a:alphaModFix/>
          </a:blip>
          <a:srcRect/>
          <a:stretch/>
        </p:blipFill>
        <p:spPr>
          <a:xfrm>
            <a:off x="7480555" y="136525"/>
            <a:ext cx="3248329" cy="32483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26"/>
          <p:cNvPicPr preferRelativeResize="0"/>
          <p:nvPr/>
        </p:nvPicPr>
        <p:blipFill rotWithShape="1">
          <a:blip r:embed="rId3">
            <a:alphaModFix amt="50000"/>
          </a:blip>
          <a:srcRect/>
          <a:stretch/>
        </p:blipFill>
        <p:spPr>
          <a:xfrm>
            <a:off x="-2" y="-2636"/>
            <a:ext cx="12191999" cy="6858000"/>
          </a:xfrm>
          <a:prstGeom prst="rect">
            <a:avLst/>
          </a:prstGeom>
          <a:noFill/>
          <a:ln>
            <a:noFill/>
          </a:ln>
        </p:spPr>
      </p:pic>
      <p:sp>
        <p:nvSpPr>
          <p:cNvPr id="415" name="Google Shape;415;p26"/>
          <p:cNvSpPr txBox="1">
            <a:spLocks noGrp="1"/>
          </p:cNvSpPr>
          <p:nvPr>
            <p:ph type="ctrTitle"/>
          </p:nvPr>
        </p:nvSpPr>
        <p:spPr>
          <a:xfrm>
            <a:off x="1762141" y="2033633"/>
            <a:ext cx="8667715" cy="18947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6600"/>
              </a:buClr>
              <a:buSzPts val="4400"/>
              <a:buFont typeface="Meiryo"/>
              <a:buNone/>
            </a:pPr>
            <a:r>
              <a:rPr lang="ja-JP" sz="4400">
                <a:solidFill>
                  <a:srgbClr val="FF6600"/>
                </a:solidFill>
                <a:latin typeface="Meiryo"/>
                <a:ea typeface="Meiryo"/>
                <a:cs typeface="Meiryo"/>
                <a:sym typeface="Meiryo"/>
              </a:rPr>
              <a:t>ご清聴ありがとうございました！</a:t>
            </a:r>
            <a:endParaRPr/>
          </a:p>
        </p:txBody>
      </p:sp>
      <p:sp>
        <p:nvSpPr>
          <p:cNvPr id="416" name="Google Shape;41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26</a:t>
            </a:fld>
            <a:endParaRPr/>
          </a:p>
        </p:txBody>
      </p:sp>
      <p:sp>
        <p:nvSpPr>
          <p:cNvPr id="417" name="Google Shape;417;p26"/>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a:solidFill>
                  <a:srgbClr val="FF6600"/>
                </a:solidFill>
                <a:latin typeface="Arial"/>
                <a:ea typeface="Arial"/>
                <a:cs typeface="Arial"/>
                <a:sym typeface="Arial"/>
              </a:rPr>
            </a:br>
            <a:r>
              <a:rPr lang="ja-JP" sz="4400">
                <a:solidFill>
                  <a:srgbClr val="FF6600"/>
                </a:solidFill>
                <a:latin typeface="Meiryo"/>
                <a:ea typeface="Meiryo"/>
                <a:cs typeface="Meiryo"/>
                <a:sym typeface="Meiryo"/>
              </a:rPr>
              <a:t>CHEER　ME</a:t>
            </a:r>
            <a:endParaRPr sz="4400">
              <a:solidFill>
                <a:srgbClr val="FF6600"/>
              </a:solidFill>
              <a:latin typeface="Meiryo"/>
              <a:ea typeface="Meiryo"/>
              <a:cs typeface="Meiryo"/>
              <a:sym typeface="Meiryo"/>
            </a:endParaRPr>
          </a:p>
        </p:txBody>
      </p:sp>
      <p:pic>
        <p:nvPicPr>
          <p:cNvPr id="418" name="Google Shape;418;p26"/>
          <p:cNvPicPr preferRelativeResize="0"/>
          <p:nvPr/>
        </p:nvPicPr>
        <p:blipFill rotWithShape="1">
          <a:blip r:embed="rId4">
            <a:alphaModFix/>
          </a:blip>
          <a:srcRect/>
          <a:stretch/>
        </p:blipFill>
        <p:spPr>
          <a:xfrm>
            <a:off x="4157933" y="3256531"/>
            <a:ext cx="3099819" cy="30998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anim calcmode="lin" valueType="num">
                                      <p:cBhvr>
                                        <p:cTn id="7" dur="500" fill="hold"/>
                                        <p:tgtEl>
                                          <p:spTgt spid="418"/>
                                        </p:tgtEl>
                                        <p:attrNameLst>
                                          <p:attrName>ppt_w</p:attrName>
                                        </p:attrNameLst>
                                      </p:cBhvr>
                                      <p:tavLst>
                                        <p:tav tm="0">
                                          <p:val>
                                            <p:fltVal val="0"/>
                                          </p:val>
                                        </p:tav>
                                        <p:tav tm="100000">
                                          <p:val>
                                            <p:strVal val="#ppt_w"/>
                                          </p:val>
                                        </p:tav>
                                      </p:tavLst>
                                    </p:anim>
                                    <p:anim calcmode="lin" valueType="num">
                                      <p:cBhvr>
                                        <p:cTn id="8" dur="500" fill="hold"/>
                                        <p:tgtEl>
                                          <p:spTgt spid="418"/>
                                        </p:tgtEl>
                                        <p:attrNameLst>
                                          <p:attrName>ppt_h</p:attrName>
                                        </p:attrNameLst>
                                      </p:cBhvr>
                                      <p:tavLst>
                                        <p:tav tm="0">
                                          <p:val>
                                            <p:fltVal val="0"/>
                                          </p:val>
                                        </p:tav>
                                        <p:tav tm="100000">
                                          <p:val>
                                            <p:strVal val="#ppt_h"/>
                                          </p:val>
                                        </p:tav>
                                      </p:tavLst>
                                    </p:anim>
                                    <p:animEffect transition="in" filter="fade">
                                      <p:cBhvr>
                                        <p:cTn id="9" dur="5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3"/>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116" name="Google Shape;116;p3"/>
          <p:cNvSpPr txBox="1">
            <a:spLocks noGrp="1"/>
          </p:cNvSpPr>
          <p:nvPr>
            <p:ph type="ctrTitle"/>
          </p:nvPr>
        </p:nvSpPr>
        <p:spPr>
          <a:xfrm>
            <a:off x="1522034" y="2230781"/>
            <a:ext cx="9147930" cy="189478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6600"/>
              </a:buClr>
              <a:buSzPts val="4400"/>
              <a:buFont typeface="Meiryo"/>
              <a:buNone/>
            </a:pPr>
            <a:r>
              <a:rPr lang="ja-JP" sz="4400">
                <a:solidFill>
                  <a:srgbClr val="FF6600"/>
                </a:solidFill>
                <a:latin typeface="Meiryo"/>
                <a:ea typeface="Meiryo"/>
                <a:cs typeface="Meiryo"/>
                <a:sym typeface="Meiryo"/>
              </a:rPr>
              <a:t>01.　アプリケーション概要</a:t>
            </a:r>
            <a:br>
              <a:rPr lang="ja-JP" sz="4400">
                <a:solidFill>
                  <a:srgbClr val="FF6600"/>
                </a:solidFill>
                <a:latin typeface="Meiryo"/>
                <a:ea typeface="Meiryo"/>
                <a:cs typeface="Meiryo"/>
                <a:sym typeface="Meiryo"/>
              </a:rPr>
            </a:br>
            <a:r>
              <a:rPr lang="ja-JP" sz="4400">
                <a:solidFill>
                  <a:srgbClr val="FF6600"/>
                </a:solidFill>
                <a:latin typeface="Meiryo"/>
                <a:ea typeface="Meiryo"/>
                <a:cs typeface="Meiryo"/>
                <a:sym typeface="Meiryo"/>
              </a:rPr>
              <a:t>		　および開発背景</a:t>
            </a:r>
            <a:endParaRPr sz="4400">
              <a:solidFill>
                <a:srgbClr val="FF6600"/>
              </a:solidFill>
              <a:latin typeface="Meiryo"/>
              <a:ea typeface="Meiryo"/>
              <a:cs typeface="Meiryo"/>
              <a:sym typeface="Meiryo"/>
            </a:endParaRPr>
          </a:p>
        </p:txBody>
      </p:sp>
      <p:sp>
        <p:nvSpPr>
          <p:cNvPr id="117" name="Google Shape;11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3</a:t>
            </a:fld>
            <a:endParaRPr/>
          </a:p>
        </p:txBody>
      </p:sp>
      <p:sp>
        <p:nvSpPr>
          <p:cNvPr id="118" name="Google Shape;118;p3"/>
          <p:cNvSpPr txBox="1"/>
          <p:nvPr/>
        </p:nvSpPr>
        <p:spPr>
          <a:xfrm>
            <a:off x="10284639" y="0"/>
            <a:ext cx="1819377" cy="671890"/>
          </a:xfrm>
          <a:prstGeom prst="rect">
            <a:avLst/>
          </a:prstGeom>
          <a:noFill/>
          <a:ln>
            <a:noFill/>
          </a:ln>
        </p:spPr>
        <p:txBody>
          <a:bodyPr spcFirstLastPara="1" wrap="square" lIns="91425" tIns="45700" rIns="91425" bIns="45700" anchor="b" anchorCtr="0">
            <a:normAutofit fontScale="45000" lnSpcReduction="20000"/>
          </a:bodyPr>
          <a:lstStyle/>
          <a:p>
            <a:pPr marL="0" marR="0" lvl="0" indent="0" algn="l" rtl="0">
              <a:lnSpc>
                <a:spcPct val="90000"/>
              </a:lnSpc>
              <a:spcBef>
                <a:spcPts val="0"/>
              </a:spcBef>
              <a:spcAft>
                <a:spcPts val="0"/>
              </a:spcAft>
              <a:buClr>
                <a:srgbClr val="FF6600"/>
              </a:buClr>
              <a:buSzPct val="100000"/>
              <a:buFont typeface="Arial"/>
              <a:buNone/>
            </a:pPr>
            <a:br>
              <a:rPr lang="ja-JP" sz="6000" b="0" i="0" u="none" strike="noStrike" cap="none">
                <a:solidFill>
                  <a:srgbClr val="FF6600"/>
                </a:solidFill>
                <a:latin typeface="Arial"/>
                <a:ea typeface="Arial"/>
                <a:cs typeface="Arial"/>
                <a:sym typeface="Arial"/>
              </a:rPr>
            </a:br>
            <a:r>
              <a:rPr lang="ja-JP" sz="4400" b="0" i="0" u="none" strike="noStrike" cap="none">
                <a:solidFill>
                  <a:srgbClr val="FF6600"/>
                </a:solidFill>
                <a:latin typeface="Meiryo"/>
                <a:ea typeface="Meiryo"/>
                <a:cs typeface="Meiryo"/>
                <a:sym typeface="Meiryo"/>
              </a:rPr>
              <a:t>CHEER　ME</a:t>
            </a:r>
            <a:endParaRPr sz="4400" b="0" i="0" u="none" strike="noStrike" cap="none">
              <a:solidFill>
                <a:srgbClr val="FF6600"/>
              </a:solidFill>
              <a:latin typeface="Meiryo"/>
              <a:ea typeface="Meiryo"/>
              <a:cs typeface="Meiryo"/>
              <a:sym typeface="Meiry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4"/>
          <p:cNvPicPr preferRelativeResize="0"/>
          <p:nvPr/>
        </p:nvPicPr>
        <p:blipFill rotWithShape="1">
          <a:blip r:embed="rId3">
            <a:alphaModFix amt="50000"/>
          </a:blip>
          <a:srcRect/>
          <a:stretch/>
        </p:blipFill>
        <p:spPr>
          <a:xfrm>
            <a:off x="1" y="0"/>
            <a:ext cx="12192000" cy="6858000"/>
          </a:xfrm>
          <a:prstGeom prst="rect">
            <a:avLst/>
          </a:prstGeom>
          <a:noFill/>
          <a:ln>
            <a:noFill/>
          </a:ln>
        </p:spPr>
      </p:pic>
      <p:sp>
        <p:nvSpPr>
          <p:cNvPr id="124" name="Google Shape;124;p4"/>
          <p:cNvSpPr txBox="1">
            <a:spLocks noGrp="1"/>
          </p:cNvSpPr>
          <p:nvPr>
            <p:ph type="ctrTitle"/>
          </p:nvPr>
        </p:nvSpPr>
        <p:spPr>
          <a:xfrm>
            <a:off x="195309" y="226442"/>
            <a:ext cx="5980200" cy="672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253566"/>
              <a:buFont typeface="Arial"/>
              <a:buNone/>
            </a:pPr>
            <a:br>
              <a:rPr lang="ja-JP">
                <a:solidFill>
                  <a:srgbClr val="FF6600"/>
                </a:solidFill>
              </a:rPr>
            </a:br>
            <a:r>
              <a:rPr lang="ja-JP" sz="4400" u="sng">
                <a:solidFill>
                  <a:srgbClr val="FF6600"/>
                </a:solidFill>
                <a:latin typeface="Meiryo"/>
                <a:ea typeface="Meiryo"/>
                <a:cs typeface="Meiryo"/>
                <a:sym typeface="Meiryo"/>
              </a:rPr>
              <a:t>アプリケーション概要①</a:t>
            </a:r>
            <a:endParaRPr sz="4400" u="sng">
              <a:solidFill>
                <a:srgbClr val="FF6600"/>
              </a:solidFill>
              <a:latin typeface="Meiryo"/>
              <a:ea typeface="Meiryo"/>
              <a:cs typeface="Meiryo"/>
              <a:sym typeface="Meiryo"/>
            </a:endParaRPr>
          </a:p>
        </p:txBody>
      </p:sp>
      <p:sp>
        <p:nvSpPr>
          <p:cNvPr id="125" name="Google Shape;125;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Arial"/>
              <a:buNone/>
            </a:pPr>
            <a:fld id="{00000000-1234-1234-1234-123412341234}" type="slidenum">
              <a:rPr lang="en-US" altLang="ja-JP"/>
              <a:t>4</a:t>
            </a:fld>
            <a:endParaRPr/>
          </a:p>
        </p:txBody>
      </p:sp>
      <p:sp>
        <p:nvSpPr>
          <p:cNvPr id="126" name="Google Shape;126;p4"/>
          <p:cNvSpPr/>
          <p:nvPr/>
        </p:nvSpPr>
        <p:spPr>
          <a:xfrm>
            <a:off x="2651125" y="1825625"/>
            <a:ext cx="12192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Google Shape;127;p4"/>
          <p:cNvSpPr txBox="1"/>
          <p:nvPr/>
        </p:nvSpPr>
        <p:spPr>
          <a:xfrm>
            <a:off x="3709276" y="1307062"/>
            <a:ext cx="7864200" cy="4243875"/>
          </a:xfrm>
          <a:prstGeom prst="rect">
            <a:avLst/>
          </a:prstGeom>
          <a:noFill/>
          <a:ln>
            <a:noFill/>
          </a:ln>
        </p:spPr>
        <p:txBody>
          <a:bodyPr spcFirstLastPara="1" wrap="square" lIns="91425" tIns="45700" rIns="91425" bIns="45700" anchor="ctr" anchorCtr="0">
            <a:noAutofit/>
          </a:bodyPr>
          <a:lstStyle/>
          <a:p>
            <a:pPr marL="457200" marR="0" lvl="0" indent="-374650" algn="l" rtl="0">
              <a:lnSpc>
                <a:spcPct val="200000"/>
              </a:lnSpc>
              <a:spcBef>
                <a:spcPts val="0"/>
              </a:spcBef>
              <a:spcAft>
                <a:spcPts val="0"/>
              </a:spcAft>
              <a:buClr>
                <a:srgbClr val="595959"/>
              </a:buClr>
              <a:buSzPts val="2300"/>
              <a:buFont typeface="Meiryo"/>
              <a:buChar char="●"/>
            </a:pPr>
            <a:r>
              <a:rPr lang="ja-JP" sz="2300" b="0" i="0" u="none" strike="noStrike" cap="none">
                <a:solidFill>
                  <a:srgbClr val="595959"/>
                </a:solidFill>
                <a:latin typeface="Meiryo"/>
                <a:ea typeface="Meiryo"/>
                <a:cs typeface="Meiryo"/>
                <a:sym typeface="Meiryo"/>
              </a:rPr>
              <a:t>自分をほめるのが下手な人</a:t>
            </a:r>
            <a:endParaRPr sz="2300" b="0" i="0" u="none" strike="noStrike" cap="none">
              <a:solidFill>
                <a:srgbClr val="595959"/>
              </a:solidFill>
              <a:latin typeface="Meiryo"/>
              <a:ea typeface="Meiryo"/>
              <a:cs typeface="Meiryo"/>
              <a:sym typeface="Meiryo"/>
            </a:endParaRPr>
          </a:p>
          <a:p>
            <a:pPr marL="457200" marR="0" lvl="0" indent="-374650" algn="l" rtl="0">
              <a:lnSpc>
                <a:spcPct val="200000"/>
              </a:lnSpc>
              <a:spcBef>
                <a:spcPts val="0"/>
              </a:spcBef>
              <a:spcAft>
                <a:spcPts val="0"/>
              </a:spcAft>
              <a:buClr>
                <a:srgbClr val="595959"/>
              </a:buClr>
              <a:buSzPts val="2300"/>
              <a:buFont typeface="Meiryo"/>
              <a:buChar char="●"/>
            </a:pPr>
            <a:r>
              <a:rPr lang="ja-JP" sz="2300" b="0" i="0" u="none" strike="noStrike" cap="none">
                <a:solidFill>
                  <a:srgbClr val="595959"/>
                </a:solidFill>
                <a:latin typeface="Meiryo"/>
                <a:ea typeface="Meiryo"/>
                <a:cs typeface="Meiryo"/>
                <a:sym typeface="Meiryo"/>
              </a:rPr>
              <a:t>日々のタスクが辛くて心が折れかけている人</a:t>
            </a:r>
            <a:endParaRPr sz="2300" b="0" i="0" u="none" strike="noStrike" cap="none">
              <a:solidFill>
                <a:srgbClr val="595959"/>
              </a:solidFill>
              <a:latin typeface="Meiryo"/>
              <a:ea typeface="Meiryo"/>
              <a:cs typeface="Meiryo"/>
              <a:sym typeface="Meiryo"/>
            </a:endParaRPr>
          </a:p>
          <a:p>
            <a:pPr marL="457200" marR="0" lvl="0" indent="0" algn="l" rtl="0">
              <a:lnSpc>
                <a:spcPct val="200000"/>
              </a:lnSpc>
              <a:spcBef>
                <a:spcPts val="0"/>
              </a:spcBef>
              <a:spcAft>
                <a:spcPts val="0"/>
              </a:spcAft>
              <a:buClr>
                <a:srgbClr val="595959"/>
              </a:buClr>
              <a:buSzPts val="2300"/>
              <a:buFont typeface="Meiryo"/>
              <a:buNone/>
            </a:pPr>
            <a:r>
              <a:rPr lang="ja-JP" sz="2300" b="0" i="0" u="none" strike="noStrike" cap="none">
                <a:solidFill>
                  <a:srgbClr val="595959"/>
                </a:solidFill>
                <a:latin typeface="Meiryo"/>
                <a:ea typeface="Meiryo"/>
                <a:cs typeface="Meiryo"/>
                <a:sym typeface="Meiryo"/>
              </a:rPr>
              <a:t>→「生産性の低下」「自己否定」といった</a:t>
            </a:r>
            <a:br>
              <a:rPr lang="ja-JP" sz="2300" b="0" i="0" u="none" strike="noStrike" cap="none">
                <a:solidFill>
                  <a:srgbClr val="595959"/>
                </a:solidFill>
                <a:latin typeface="Meiryo"/>
                <a:ea typeface="Meiryo"/>
                <a:cs typeface="Meiryo"/>
                <a:sym typeface="Meiryo"/>
              </a:rPr>
            </a:br>
            <a:r>
              <a:rPr lang="ja-JP" sz="2300" b="0" i="0" u="none" strike="noStrike" cap="none">
                <a:solidFill>
                  <a:srgbClr val="595959"/>
                </a:solidFill>
                <a:latin typeface="Meiryo"/>
                <a:ea typeface="Meiryo"/>
                <a:cs typeface="Meiryo"/>
                <a:sym typeface="Meiryo"/>
              </a:rPr>
              <a:t>　 メンタル不調の課題</a:t>
            </a:r>
            <a:endParaRPr sz="2300" b="0" i="0" u="none" strike="noStrike" cap="none">
              <a:solidFill>
                <a:srgbClr val="595959"/>
              </a:solidFill>
              <a:latin typeface="Meiryo"/>
              <a:ea typeface="Meiryo"/>
              <a:cs typeface="Meiryo"/>
              <a:sym typeface="Meiryo"/>
            </a:endParaRPr>
          </a:p>
          <a:p>
            <a:pPr marL="457200" marR="0" lvl="0" indent="0" algn="l" rtl="0">
              <a:lnSpc>
                <a:spcPct val="200000"/>
              </a:lnSpc>
              <a:spcBef>
                <a:spcPts val="0"/>
              </a:spcBef>
              <a:spcAft>
                <a:spcPts val="0"/>
              </a:spcAft>
              <a:buClr>
                <a:srgbClr val="595959"/>
              </a:buClr>
              <a:buSzPts val="2800"/>
              <a:buFont typeface="Meiryo"/>
              <a:buNone/>
            </a:pPr>
            <a:r>
              <a:rPr lang="ja-JP" sz="2300" b="0" i="0" u="none" strike="noStrike" cap="none">
                <a:solidFill>
                  <a:srgbClr val="595959"/>
                </a:solidFill>
                <a:latin typeface="Meiryo"/>
                <a:ea typeface="Meiryo"/>
                <a:cs typeface="Meiryo"/>
                <a:sym typeface="Meiryo"/>
              </a:rPr>
              <a:t>⇒　テクノロジーで解決したい。</a:t>
            </a:r>
            <a:endParaRPr sz="2300" b="0" i="0" u="none" strike="noStrike" cap="none">
              <a:solidFill>
                <a:schemeClr val="dk1"/>
              </a:solidFill>
              <a:latin typeface="Arial"/>
              <a:ea typeface="Arial"/>
              <a:cs typeface="Arial"/>
              <a:sym typeface="Arial"/>
            </a:endParaRPr>
          </a:p>
        </p:txBody>
      </p:sp>
      <p:pic>
        <p:nvPicPr>
          <p:cNvPr id="128" name="Google Shape;128;p4"/>
          <p:cNvPicPr preferRelativeResize="0"/>
          <p:nvPr/>
        </p:nvPicPr>
        <p:blipFill rotWithShape="1">
          <a:blip r:embed="rId4">
            <a:alphaModFix/>
          </a:blip>
          <a:srcRect/>
          <a:stretch/>
        </p:blipFill>
        <p:spPr>
          <a:xfrm>
            <a:off x="8775375" y="3429000"/>
            <a:ext cx="3531549" cy="3531549"/>
          </a:xfrm>
          <a:prstGeom prst="rect">
            <a:avLst/>
          </a:prstGeom>
          <a:noFill/>
          <a:ln>
            <a:noFill/>
          </a:ln>
        </p:spPr>
      </p:pic>
      <p:sp>
        <p:nvSpPr>
          <p:cNvPr id="129" name="Google Shape;129;p4"/>
          <p:cNvSpPr/>
          <p:nvPr/>
        </p:nvSpPr>
        <p:spPr>
          <a:xfrm>
            <a:off x="842350" y="2282825"/>
            <a:ext cx="2500500" cy="2394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2400"/>
              <a:buFont typeface="Meiryo"/>
              <a:buNone/>
            </a:pPr>
            <a:r>
              <a:rPr lang="ja-JP" sz="2400" b="0" i="0" u="none" strike="noStrike" cap="none">
                <a:solidFill>
                  <a:schemeClr val="dk1"/>
                </a:solidFill>
                <a:latin typeface="Meiryo"/>
                <a:ea typeface="Meiryo"/>
                <a:cs typeface="Meiryo"/>
                <a:sym typeface="Meiryo"/>
              </a:rPr>
              <a:t>開発者の</a:t>
            </a:r>
            <a:endParaRPr sz="2400" b="0" i="0" u="none" strike="noStrike" cap="none">
              <a:solidFill>
                <a:schemeClr val="dk1"/>
              </a:solidFill>
              <a:latin typeface="Meiryo"/>
              <a:ea typeface="Meiryo"/>
              <a:cs typeface="Meiryo"/>
              <a:sym typeface="Meiryo"/>
            </a:endParaRPr>
          </a:p>
          <a:p>
            <a:pPr marL="0" marR="0" lvl="0" indent="0" algn="ctr" rtl="0">
              <a:spcBef>
                <a:spcPts val="0"/>
              </a:spcBef>
              <a:spcAft>
                <a:spcPts val="0"/>
              </a:spcAft>
              <a:buClr>
                <a:schemeClr val="dk1"/>
              </a:buClr>
              <a:buSzPts val="2400"/>
              <a:buFont typeface="Meiryo"/>
              <a:buNone/>
            </a:pPr>
            <a:r>
              <a:rPr lang="ja-JP" sz="2400" b="0" i="0" u="none" strike="noStrike" cap="none">
                <a:solidFill>
                  <a:schemeClr val="dk1"/>
                </a:solidFill>
                <a:latin typeface="Meiryo"/>
                <a:ea typeface="Meiryo"/>
                <a:cs typeface="Meiryo"/>
                <a:sym typeface="Meiryo"/>
              </a:rPr>
              <a:t>思い</a:t>
            </a:r>
            <a:endParaRPr sz="2400" b="0" i="0" u="none" strike="noStrike" cap="none">
              <a:solidFill>
                <a:schemeClr val="dk1"/>
              </a:solidFill>
              <a:latin typeface="Meiryo"/>
              <a:ea typeface="Meiryo"/>
              <a:cs typeface="Meiryo"/>
              <a:sym typeface="Meiry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5"/>
          <p:cNvPicPr preferRelativeResize="0"/>
          <p:nvPr/>
        </p:nvPicPr>
        <p:blipFill rotWithShape="1">
          <a:blip r:embed="rId3">
            <a:alphaModFix amt="50000"/>
          </a:blip>
          <a:srcRect/>
          <a:stretch/>
        </p:blipFill>
        <p:spPr>
          <a:xfrm>
            <a:off x="1" y="0"/>
            <a:ext cx="12192000" cy="6858000"/>
          </a:xfrm>
          <a:prstGeom prst="rect">
            <a:avLst/>
          </a:prstGeom>
          <a:noFill/>
          <a:ln>
            <a:noFill/>
          </a:ln>
        </p:spPr>
      </p:pic>
      <p:sp>
        <p:nvSpPr>
          <p:cNvPr id="135" name="Google Shape;135;p5"/>
          <p:cNvSpPr txBox="1">
            <a:spLocks noGrp="1"/>
          </p:cNvSpPr>
          <p:nvPr>
            <p:ph type="ctrTitle"/>
          </p:nvPr>
        </p:nvSpPr>
        <p:spPr>
          <a:xfrm>
            <a:off x="195309" y="226442"/>
            <a:ext cx="5980200" cy="672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253566"/>
              <a:buFont typeface="Arial"/>
              <a:buNone/>
            </a:pPr>
            <a:br>
              <a:rPr lang="ja-JP">
                <a:solidFill>
                  <a:srgbClr val="FF6600"/>
                </a:solidFill>
              </a:rPr>
            </a:br>
            <a:r>
              <a:rPr lang="ja-JP" sz="4400" u="sng">
                <a:solidFill>
                  <a:srgbClr val="FF6600"/>
                </a:solidFill>
                <a:latin typeface="Meiryo"/>
                <a:ea typeface="Meiryo"/>
                <a:cs typeface="Meiryo"/>
                <a:sym typeface="Meiryo"/>
              </a:rPr>
              <a:t>アプリケーション概要②</a:t>
            </a:r>
            <a:endParaRPr sz="4400" u="sng">
              <a:solidFill>
                <a:srgbClr val="FF6600"/>
              </a:solidFill>
              <a:latin typeface="Meiryo"/>
              <a:ea typeface="Meiryo"/>
              <a:cs typeface="Meiryo"/>
              <a:sym typeface="Meiryo"/>
            </a:endParaRPr>
          </a:p>
        </p:txBody>
      </p:sp>
      <p:sp>
        <p:nvSpPr>
          <p:cNvPr id="136" name="Google Shape;136;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Arial"/>
              <a:buNone/>
            </a:pPr>
            <a:fld id="{00000000-1234-1234-1234-123412341234}" type="slidenum">
              <a:rPr lang="en-US" altLang="ja-JP"/>
              <a:t>5</a:t>
            </a:fld>
            <a:endParaRPr/>
          </a:p>
        </p:txBody>
      </p:sp>
      <p:sp>
        <p:nvSpPr>
          <p:cNvPr id="137" name="Google Shape;137;p5"/>
          <p:cNvSpPr/>
          <p:nvPr/>
        </p:nvSpPr>
        <p:spPr>
          <a:xfrm>
            <a:off x="2651125" y="1825625"/>
            <a:ext cx="12192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38" name="Google Shape;138;p5"/>
          <p:cNvPicPr preferRelativeResize="0"/>
          <p:nvPr/>
        </p:nvPicPr>
        <p:blipFill rotWithShape="1">
          <a:blip r:embed="rId4">
            <a:alphaModFix/>
          </a:blip>
          <a:srcRect/>
          <a:stretch/>
        </p:blipFill>
        <p:spPr>
          <a:xfrm>
            <a:off x="8610600" y="3517070"/>
            <a:ext cx="3581399" cy="3581355"/>
          </a:xfrm>
          <a:prstGeom prst="rect">
            <a:avLst/>
          </a:prstGeom>
          <a:noFill/>
          <a:ln>
            <a:noFill/>
          </a:ln>
        </p:spPr>
      </p:pic>
      <p:sp>
        <p:nvSpPr>
          <p:cNvPr id="139" name="Google Shape;139;p5"/>
          <p:cNvSpPr txBox="1"/>
          <p:nvPr/>
        </p:nvSpPr>
        <p:spPr>
          <a:xfrm>
            <a:off x="3633476" y="2078100"/>
            <a:ext cx="7864200" cy="2701800"/>
          </a:xfrm>
          <a:prstGeom prst="rect">
            <a:avLst/>
          </a:prstGeom>
          <a:noFill/>
          <a:ln>
            <a:noFill/>
          </a:ln>
        </p:spPr>
        <p:txBody>
          <a:bodyPr spcFirstLastPara="1" wrap="square" lIns="91425" tIns="45700" rIns="91425" bIns="45700" anchor="ctr" anchorCtr="0">
            <a:noAutofit/>
          </a:bodyPr>
          <a:lstStyle/>
          <a:p>
            <a:pPr marL="457200" marR="0" lvl="0" indent="-374650" algn="l" rtl="0">
              <a:lnSpc>
                <a:spcPct val="200000"/>
              </a:lnSpc>
              <a:spcBef>
                <a:spcPts val="0"/>
              </a:spcBef>
              <a:spcAft>
                <a:spcPts val="0"/>
              </a:spcAft>
              <a:buClr>
                <a:srgbClr val="595959"/>
              </a:buClr>
              <a:buSzPts val="2300"/>
              <a:buFont typeface="Meiryo"/>
              <a:buChar char="●"/>
            </a:pPr>
            <a:r>
              <a:rPr lang="ja-JP" sz="2300" b="0" i="0" u="none" strike="noStrike" cap="none">
                <a:solidFill>
                  <a:srgbClr val="595959"/>
                </a:solidFill>
                <a:latin typeface="Meiryo"/>
                <a:ea typeface="Meiryo"/>
                <a:cs typeface="Meiryo"/>
                <a:sym typeface="Meiryo"/>
              </a:rPr>
              <a:t>大規模言語モデルを使った人工知能にほめてもらう</a:t>
            </a:r>
            <a:endParaRPr sz="2300" b="0" i="0" u="none" strike="noStrike" cap="none">
              <a:solidFill>
                <a:srgbClr val="595959"/>
              </a:solidFill>
              <a:latin typeface="Meiryo"/>
              <a:ea typeface="Meiryo"/>
              <a:cs typeface="Meiryo"/>
              <a:sym typeface="Meiryo"/>
            </a:endParaRPr>
          </a:p>
          <a:p>
            <a:pPr marL="457200" marR="0" lvl="0" indent="-374650" algn="l" rtl="0">
              <a:lnSpc>
                <a:spcPct val="200000"/>
              </a:lnSpc>
              <a:spcBef>
                <a:spcPts val="0"/>
              </a:spcBef>
              <a:spcAft>
                <a:spcPts val="0"/>
              </a:spcAft>
              <a:buClr>
                <a:srgbClr val="595959"/>
              </a:buClr>
              <a:buSzPts val="2300"/>
              <a:buFont typeface="Meiryo"/>
              <a:buChar char="●"/>
            </a:pPr>
            <a:r>
              <a:rPr lang="ja-JP" sz="2300" b="0" i="0" u="none" strike="noStrike" cap="none">
                <a:solidFill>
                  <a:srgbClr val="595959"/>
                </a:solidFill>
                <a:latin typeface="Meiryo"/>
                <a:ea typeface="Meiryo"/>
                <a:cs typeface="Meiryo"/>
                <a:sym typeface="Meiryo"/>
              </a:rPr>
              <a:t>自分の頑張りを可視化し自己肯定感を上げる</a:t>
            </a:r>
            <a:endParaRPr sz="2300" b="0" i="0" u="none" strike="noStrike" cap="none">
              <a:solidFill>
                <a:srgbClr val="595959"/>
              </a:solidFill>
              <a:latin typeface="Meiryo"/>
              <a:ea typeface="Meiryo"/>
              <a:cs typeface="Meiryo"/>
              <a:sym typeface="Meiryo"/>
            </a:endParaRPr>
          </a:p>
          <a:p>
            <a:pPr marL="457200" marR="0" lvl="0" indent="0" algn="l" rtl="0">
              <a:lnSpc>
                <a:spcPct val="200000"/>
              </a:lnSpc>
              <a:spcBef>
                <a:spcPts val="0"/>
              </a:spcBef>
              <a:spcAft>
                <a:spcPts val="0"/>
              </a:spcAft>
              <a:buClr>
                <a:srgbClr val="595959"/>
              </a:buClr>
              <a:buSzPts val="2300"/>
              <a:buFont typeface="Meiryo"/>
              <a:buNone/>
            </a:pPr>
            <a:r>
              <a:rPr lang="ja-JP" sz="2300" b="0" i="0" u="none" strike="noStrike" cap="none">
                <a:solidFill>
                  <a:srgbClr val="595959"/>
                </a:solidFill>
                <a:latin typeface="Meiryo"/>
                <a:ea typeface="Meiryo"/>
                <a:cs typeface="Meiryo"/>
                <a:sym typeface="Meiryo"/>
              </a:rPr>
              <a:t>⇒「自信をもって進む自分」に近づく</a:t>
            </a:r>
            <a:br>
              <a:rPr lang="ja-JP" sz="2300" b="0" i="0" u="none" strike="noStrike" cap="none">
                <a:solidFill>
                  <a:srgbClr val="595959"/>
                </a:solidFill>
                <a:latin typeface="Meiryo"/>
                <a:ea typeface="Meiryo"/>
                <a:cs typeface="Meiryo"/>
                <a:sym typeface="Meiryo"/>
              </a:rPr>
            </a:br>
            <a:r>
              <a:rPr lang="ja-JP" sz="2300" b="0" i="0" u="none" strike="noStrike" cap="none">
                <a:solidFill>
                  <a:srgbClr val="595959"/>
                </a:solidFill>
                <a:latin typeface="Meiryo"/>
                <a:ea typeface="Meiryo"/>
                <a:cs typeface="Meiryo"/>
                <a:sym typeface="Meiryo"/>
              </a:rPr>
              <a:t>	お手伝いをするアプリケーションです。</a:t>
            </a:r>
            <a:endParaRPr sz="2300" b="0" i="0" u="none" strike="noStrike" cap="none">
              <a:solidFill>
                <a:schemeClr val="dk1"/>
              </a:solidFill>
              <a:latin typeface="Arial"/>
              <a:ea typeface="Arial"/>
              <a:cs typeface="Arial"/>
              <a:sym typeface="Arial"/>
            </a:endParaRPr>
          </a:p>
        </p:txBody>
      </p:sp>
      <p:grpSp>
        <p:nvGrpSpPr>
          <p:cNvPr id="140" name="Google Shape;140;p5"/>
          <p:cNvGrpSpPr/>
          <p:nvPr/>
        </p:nvGrpSpPr>
        <p:grpSpPr>
          <a:xfrm>
            <a:off x="556600" y="2415096"/>
            <a:ext cx="2500500" cy="2394900"/>
            <a:chOff x="556600" y="4135450"/>
            <a:chExt cx="2500500" cy="2394900"/>
          </a:xfrm>
        </p:grpSpPr>
        <p:sp>
          <p:nvSpPr>
            <p:cNvPr id="141" name="Google Shape;141;p5"/>
            <p:cNvSpPr/>
            <p:nvPr/>
          </p:nvSpPr>
          <p:spPr>
            <a:xfrm>
              <a:off x="556600" y="4135450"/>
              <a:ext cx="2500500" cy="2394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595959"/>
                </a:buClr>
                <a:buSzPts val="2800"/>
                <a:buFont typeface="Meiryo"/>
                <a:buNone/>
              </a:pPr>
              <a:endParaRPr sz="1900" b="0" i="0" u="none" strike="noStrike" cap="none">
                <a:solidFill>
                  <a:schemeClr val="dk1"/>
                </a:solidFill>
                <a:latin typeface="Meiryo"/>
                <a:ea typeface="Meiryo"/>
                <a:cs typeface="Meiryo"/>
                <a:sym typeface="Meiryo"/>
              </a:endParaRPr>
            </a:p>
          </p:txBody>
        </p:sp>
        <p:sp>
          <p:nvSpPr>
            <p:cNvPr id="142" name="Google Shape;142;p5"/>
            <p:cNvSpPr txBox="1"/>
            <p:nvPr/>
          </p:nvSpPr>
          <p:spPr>
            <a:xfrm>
              <a:off x="604000" y="4826650"/>
              <a:ext cx="2405700" cy="10878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F7A65E"/>
                </a:buClr>
                <a:buSzPts val="2200"/>
                <a:buFont typeface="Meiryo"/>
                <a:buNone/>
              </a:pPr>
              <a:r>
                <a:rPr lang="ja-JP" sz="2200" b="0" i="0" u="none" strike="noStrike" cap="none">
                  <a:solidFill>
                    <a:srgbClr val="FF6600"/>
                  </a:solidFill>
                  <a:latin typeface="Meiryo"/>
                  <a:ea typeface="Meiryo"/>
                  <a:cs typeface="Meiryo"/>
                  <a:sym typeface="Meiryo"/>
                </a:rPr>
                <a:t>CHEER ME</a:t>
              </a:r>
              <a:endParaRPr sz="2200" b="0" i="0" u="none" strike="noStrike" cap="none">
                <a:solidFill>
                  <a:srgbClr val="FF6600"/>
                </a:solidFill>
                <a:latin typeface="Meiryo"/>
                <a:ea typeface="Meiryo"/>
                <a:cs typeface="Meiryo"/>
                <a:sym typeface="Meiryo"/>
              </a:endParaRPr>
            </a:p>
            <a:p>
              <a:pPr marL="0" marR="0" lvl="0" indent="0" algn="ctr" rtl="0">
                <a:lnSpc>
                  <a:spcPct val="150000"/>
                </a:lnSpc>
                <a:spcBef>
                  <a:spcPts val="0"/>
                </a:spcBef>
                <a:spcAft>
                  <a:spcPts val="0"/>
                </a:spcAft>
                <a:buClr>
                  <a:schemeClr val="dk1"/>
                </a:buClr>
                <a:buSzPts val="1100"/>
                <a:buFont typeface="Arial"/>
                <a:buNone/>
              </a:pPr>
              <a:r>
                <a:rPr lang="ja-JP" sz="2200" b="0" i="0" u="none" strike="noStrike" cap="none">
                  <a:solidFill>
                    <a:schemeClr val="dk1"/>
                  </a:solidFill>
                  <a:latin typeface="Meiryo"/>
                  <a:ea typeface="Meiryo"/>
                  <a:cs typeface="Meiryo"/>
                  <a:sym typeface="Meiryo"/>
                </a:rPr>
                <a:t>とは</a:t>
              </a:r>
              <a:endParaRPr sz="2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6"/>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149" name="Google Shape;149;p6"/>
          <p:cNvSpPr txBox="1">
            <a:spLocks noGrp="1"/>
          </p:cNvSpPr>
          <p:nvPr>
            <p:ph type="ctrTitle"/>
          </p:nvPr>
        </p:nvSpPr>
        <p:spPr>
          <a:xfrm>
            <a:off x="133842" y="305577"/>
            <a:ext cx="5136040" cy="6718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6600"/>
              </a:buClr>
              <a:buSzPct val="100000"/>
              <a:buFont typeface="Arial"/>
              <a:buNone/>
            </a:pPr>
            <a:br>
              <a:rPr lang="ja-JP">
                <a:solidFill>
                  <a:srgbClr val="FF6600"/>
                </a:solidFill>
              </a:rPr>
            </a:br>
            <a:r>
              <a:rPr lang="ja-JP" sz="4400" u="sng">
                <a:solidFill>
                  <a:srgbClr val="FF6600"/>
                </a:solidFill>
                <a:latin typeface="Meiryo"/>
                <a:ea typeface="Meiryo"/>
                <a:cs typeface="Meiryo"/>
                <a:sym typeface="Meiryo"/>
              </a:rPr>
              <a:t>開発背景①</a:t>
            </a:r>
            <a:endParaRPr/>
          </a:p>
        </p:txBody>
      </p:sp>
      <p:sp>
        <p:nvSpPr>
          <p:cNvPr id="150" name="Google Shape;15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6</a:t>
            </a:fld>
            <a:endParaRPr/>
          </a:p>
        </p:txBody>
      </p:sp>
      <p:sp>
        <p:nvSpPr>
          <p:cNvPr id="151" name="Google Shape;151;p6"/>
          <p:cNvSpPr/>
          <p:nvPr/>
        </p:nvSpPr>
        <p:spPr>
          <a:xfrm>
            <a:off x="1359982" y="988516"/>
            <a:ext cx="9472034" cy="5623283"/>
          </a:xfrm>
          <a:prstGeom prst="ellipse">
            <a:avLst/>
          </a:prstGeom>
          <a:solidFill>
            <a:srgbClr val="FFC000"/>
          </a:solidFill>
          <a:ln>
            <a:noFill/>
          </a:ln>
          <a:effectLst>
            <a:softEdge rad="31750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chemeClr val="lt1"/>
              </a:solidFill>
              <a:latin typeface="メイリオ" panose="020B0604030504040204" pitchFamily="50" charset="-128"/>
              <a:ea typeface="メイリオ" panose="020B0604030504040204" pitchFamily="50" charset="-128"/>
              <a:sym typeface="Arial"/>
            </a:endParaRPr>
          </a:p>
          <a:p>
            <a:pPr marL="0" marR="0" lvl="0" indent="0" algn="ctr" rtl="0">
              <a:spcBef>
                <a:spcPts val="0"/>
              </a:spcBef>
              <a:spcAft>
                <a:spcPts val="0"/>
              </a:spcAft>
              <a:buNone/>
            </a:pPr>
            <a:r>
              <a:rPr lang="ja-JP" sz="2400" b="1" i="0" u="none" strike="noStrike" cap="none">
                <a:solidFill>
                  <a:schemeClr val="lt1"/>
                </a:solidFill>
                <a:latin typeface="メイリオ" panose="020B0604030504040204" pitchFamily="50" charset="-128"/>
                <a:ea typeface="メイリオ" panose="020B0604030504040204" pitchFamily="50" charset="-128"/>
                <a:sym typeface="Arial"/>
              </a:rPr>
              <a:t>課題がクリアできない…</a:t>
            </a:r>
            <a:endParaRPr>
              <a:latin typeface="メイリオ" panose="020B0604030504040204" pitchFamily="50" charset="-128"/>
              <a:ea typeface="メイリオ" panose="020B0604030504040204" pitchFamily="50" charset="-128"/>
            </a:endParaRPr>
          </a:p>
          <a:p>
            <a:pPr marL="0" marR="0" lvl="0" indent="0" algn="ctr" rtl="0">
              <a:spcBef>
                <a:spcPts val="0"/>
              </a:spcBef>
              <a:spcAft>
                <a:spcPts val="0"/>
              </a:spcAft>
              <a:buNone/>
            </a:pPr>
            <a:endParaRPr sz="2400" b="0" i="0" u="none" strike="noStrike" cap="none">
              <a:solidFill>
                <a:schemeClr val="dk1"/>
              </a:solidFill>
              <a:latin typeface="メイリオ" panose="020B0604030504040204" pitchFamily="50" charset="-128"/>
              <a:ea typeface="メイリオ" panose="020B0604030504040204" pitchFamily="50" charset="-128"/>
              <a:sym typeface="Arial"/>
            </a:endParaRPr>
          </a:p>
          <a:p>
            <a:pPr marL="0" marR="0" lvl="0" indent="0" algn="ctr" rtl="0">
              <a:spcBef>
                <a:spcPts val="0"/>
              </a:spcBef>
              <a:spcAft>
                <a:spcPts val="0"/>
              </a:spcAft>
              <a:buNone/>
            </a:pPr>
            <a:r>
              <a:rPr lang="ja-JP" sz="2400" b="0" i="0" u="none" strike="noStrike" cap="none">
                <a:solidFill>
                  <a:schemeClr val="dk1"/>
                </a:solidFill>
                <a:latin typeface="メイリオ" panose="020B0604030504040204" pitchFamily="50" charset="-128"/>
                <a:ea typeface="メイリオ" panose="020B0604030504040204" pitchFamily="50" charset="-128"/>
                <a:sym typeface="Arial"/>
              </a:rPr>
              <a:t>家事に</a:t>
            </a:r>
            <a:endParaRPr sz="2400" b="0" i="0" u="none" strike="noStrike" cap="none">
              <a:solidFill>
                <a:schemeClr val="dk1"/>
              </a:solidFill>
              <a:latin typeface="メイリオ" panose="020B0604030504040204" pitchFamily="50" charset="-128"/>
              <a:ea typeface="メイリオ" panose="020B0604030504040204" pitchFamily="50" charset="-128"/>
              <a:sym typeface="Arial"/>
            </a:endParaRPr>
          </a:p>
          <a:p>
            <a:pPr marL="0" marR="0" lvl="0" indent="0" algn="ctr" rtl="0">
              <a:spcBef>
                <a:spcPts val="0"/>
              </a:spcBef>
              <a:spcAft>
                <a:spcPts val="0"/>
              </a:spcAft>
              <a:buNone/>
            </a:pPr>
            <a:r>
              <a:rPr lang="ja-JP" sz="2400" b="0" i="0" u="none" strike="noStrike" cap="none">
                <a:solidFill>
                  <a:schemeClr val="dk1"/>
                </a:solidFill>
                <a:latin typeface="メイリオ" panose="020B0604030504040204" pitchFamily="50" charset="-128"/>
                <a:ea typeface="メイリオ" panose="020B0604030504040204" pitchFamily="50" charset="-128"/>
                <a:sym typeface="Arial"/>
              </a:rPr>
              <a:t>育児に</a:t>
            </a:r>
            <a:endParaRPr sz="2400" b="0" i="0" u="none" strike="noStrike" cap="none">
              <a:solidFill>
                <a:schemeClr val="dk1"/>
              </a:solidFill>
              <a:latin typeface="メイリオ" panose="020B0604030504040204" pitchFamily="50" charset="-128"/>
              <a:ea typeface="メイリオ" panose="020B0604030504040204" pitchFamily="50" charset="-128"/>
              <a:sym typeface="Arial"/>
            </a:endParaRPr>
          </a:p>
          <a:p>
            <a:pPr marL="0" marR="0" lvl="0" indent="0" algn="ctr" rtl="0">
              <a:spcBef>
                <a:spcPts val="0"/>
              </a:spcBef>
              <a:spcAft>
                <a:spcPts val="0"/>
              </a:spcAft>
              <a:buNone/>
            </a:pPr>
            <a:r>
              <a:rPr lang="ja-JP" sz="2400" b="0" i="0" u="none" strike="noStrike" cap="none">
                <a:solidFill>
                  <a:schemeClr val="dk1"/>
                </a:solidFill>
                <a:latin typeface="メイリオ" panose="020B0604030504040204" pitchFamily="50" charset="-128"/>
                <a:ea typeface="メイリオ" panose="020B0604030504040204" pitchFamily="50" charset="-128"/>
                <a:sym typeface="Arial"/>
              </a:rPr>
              <a:t>仕事に</a:t>
            </a:r>
            <a:endParaRPr sz="2400" b="0" i="0" u="none" strike="noStrike" cap="none">
              <a:solidFill>
                <a:schemeClr val="dk1"/>
              </a:solidFill>
              <a:latin typeface="メイリオ" panose="020B0604030504040204" pitchFamily="50" charset="-128"/>
              <a:ea typeface="メイリオ" panose="020B0604030504040204" pitchFamily="50" charset="-128"/>
              <a:sym typeface="Arial"/>
            </a:endParaRPr>
          </a:p>
          <a:p>
            <a:pPr marL="0" marR="0" lvl="0" indent="0" algn="ctr" rtl="0">
              <a:spcBef>
                <a:spcPts val="0"/>
              </a:spcBef>
              <a:spcAft>
                <a:spcPts val="0"/>
              </a:spcAft>
              <a:buNone/>
            </a:pPr>
            <a:r>
              <a:rPr lang="ja-JP" sz="2400" b="0" i="0" u="none" strike="noStrike" cap="none">
                <a:solidFill>
                  <a:schemeClr val="dk1"/>
                </a:solidFill>
                <a:latin typeface="メイリオ" panose="020B0604030504040204" pitchFamily="50" charset="-128"/>
                <a:ea typeface="メイリオ" panose="020B0604030504040204" pitchFamily="50" charset="-128"/>
                <a:sym typeface="Arial"/>
              </a:rPr>
              <a:t>勉強に…</a:t>
            </a:r>
            <a:endParaRPr>
              <a:latin typeface="メイリオ" panose="020B0604030504040204" pitchFamily="50" charset="-128"/>
              <a:ea typeface="メイリオ" panose="020B0604030504040204" pitchFamily="50" charset="-128"/>
            </a:endParaRPr>
          </a:p>
          <a:p>
            <a:pPr marL="0" marR="0" lvl="0" indent="0" algn="ctr" rtl="0">
              <a:spcBef>
                <a:spcPts val="0"/>
              </a:spcBef>
              <a:spcAft>
                <a:spcPts val="0"/>
              </a:spcAft>
              <a:buNone/>
            </a:pPr>
            <a:r>
              <a:rPr lang="ja-JP" sz="2800" b="1" i="0" u="none" strike="noStrike" cap="none">
                <a:solidFill>
                  <a:schemeClr val="dk1"/>
                </a:solidFill>
                <a:latin typeface="メイリオ" panose="020B0604030504040204" pitchFamily="50" charset="-128"/>
                <a:ea typeface="メイリオ" panose="020B0604030504040204" pitchFamily="50" charset="-128"/>
                <a:sym typeface="Arial"/>
              </a:rPr>
              <a:t>家族のために1日中頑張っているのに！</a:t>
            </a:r>
            <a:endParaRPr sz="2800" b="1" i="0" u="none" strike="noStrike" cap="none">
              <a:solidFill>
                <a:schemeClr val="dk1"/>
              </a:solidFill>
              <a:latin typeface="メイリオ" panose="020B0604030504040204" pitchFamily="50" charset="-128"/>
              <a:ea typeface="メイリオ" panose="020B0604030504040204" pitchFamily="50" charset="-128"/>
              <a:sym typeface="Arial"/>
            </a:endParaRPr>
          </a:p>
          <a:p>
            <a:pPr marL="0" marR="0" lvl="0" indent="0" algn="ctr" rtl="0">
              <a:spcBef>
                <a:spcPts val="0"/>
              </a:spcBef>
              <a:spcAft>
                <a:spcPts val="0"/>
              </a:spcAft>
              <a:buNone/>
            </a:pPr>
            <a:endParaRPr sz="2800" b="1" i="0" u="none" strike="noStrike" cap="none">
              <a:solidFill>
                <a:schemeClr val="lt1"/>
              </a:solidFill>
              <a:latin typeface="メイリオ" panose="020B0604030504040204" pitchFamily="50" charset="-128"/>
              <a:ea typeface="メイリオ" panose="020B0604030504040204" pitchFamily="50" charset="-128"/>
              <a:sym typeface="Arial"/>
            </a:endParaRPr>
          </a:p>
          <a:p>
            <a:pPr marL="0" marR="0" lvl="0" indent="0" algn="ctr" rtl="0">
              <a:spcBef>
                <a:spcPts val="0"/>
              </a:spcBef>
              <a:spcAft>
                <a:spcPts val="0"/>
              </a:spcAft>
              <a:buNone/>
            </a:pPr>
            <a:r>
              <a:rPr lang="ja-JP" sz="2800" b="1" i="0" u="none" strike="noStrike" cap="none">
                <a:solidFill>
                  <a:schemeClr val="lt1"/>
                </a:solidFill>
                <a:latin typeface="メイリオ" panose="020B0604030504040204" pitchFamily="50" charset="-128"/>
                <a:ea typeface="メイリオ" panose="020B0604030504040204" pitchFamily="50" charset="-128"/>
                <a:sym typeface="Arial"/>
              </a:rPr>
              <a:t>誰にも褒めてもらえない…</a:t>
            </a:r>
            <a:br>
              <a:rPr lang="ja-JP" sz="2800" b="1" i="0" u="none" strike="noStrike" cap="none">
                <a:solidFill>
                  <a:schemeClr val="lt1"/>
                </a:solidFill>
                <a:latin typeface="メイリオ" panose="020B0604030504040204" pitchFamily="50" charset="-128"/>
                <a:ea typeface="メイリオ" panose="020B0604030504040204" pitchFamily="50" charset="-128"/>
                <a:sym typeface="Arial"/>
              </a:rPr>
            </a:br>
            <a:endParaRPr sz="2800" b="1" i="0" u="none" strike="noStrike" cap="none">
              <a:solidFill>
                <a:schemeClr val="lt1"/>
              </a:solidFill>
              <a:latin typeface="メイリオ" panose="020B0604030504040204" pitchFamily="50" charset="-128"/>
              <a:ea typeface="メイリオ" panose="020B0604030504040204" pitchFamily="50" charset="-128"/>
              <a:sym typeface="Arial"/>
            </a:endParaRPr>
          </a:p>
        </p:txBody>
      </p:sp>
      <p:sp>
        <p:nvSpPr>
          <p:cNvPr id="152" name="Google Shape;152;p6"/>
          <p:cNvSpPr txBox="1"/>
          <p:nvPr/>
        </p:nvSpPr>
        <p:spPr>
          <a:xfrm>
            <a:off x="0" y="1098191"/>
            <a:ext cx="4892040" cy="490985"/>
          </a:xfrm>
          <a:prstGeom prst="rect">
            <a:avLst/>
          </a:prstGeom>
          <a:solidFill>
            <a:srgbClr val="AAD4C7"/>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chemeClr val="dk1"/>
              </a:buClr>
              <a:buSzPts val="2400"/>
              <a:buFont typeface="Arial"/>
              <a:buNone/>
            </a:pPr>
            <a:r>
              <a:rPr lang="ja-JP" sz="2400" b="0" i="0" u="none" strike="noStrike" cap="none" dirty="0">
                <a:solidFill>
                  <a:schemeClr val="dk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sym typeface="Arial"/>
              </a:rPr>
              <a:t>Team-Bees　心の声(インサイト)</a:t>
            </a:r>
            <a:endParaRPr sz="2400" b="0" i="0" u="none" strike="noStrike" cap="none" dirty="0">
              <a:solidFill>
                <a:schemeClr val="dk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sym typeface="Arial"/>
            </a:endParaRPr>
          </a:p>
        </p:txBody>
      </p:sp>
      <p:pic>
        <p:nvPicPr>
          <p:cNvPr id="153" name="Google Shape;153;p6"/>
          <p:cNvPicPr preferRelativeResize="0"/>
          <p:nvPr/>
        </p:nvPicPr>
        <p:blipFill rotWithShape="1">
          <a:blip r:embed="rId4">
            <a:alphaModFix/>
          </a:blip>
          <a:srcRect/>
          <a:stretch/>
        </p:blipFill>
        <p:spPr>
          <a:xfrm>
            <a:off x="1688919" y="1709900"/>
            <a:ext cx="2531427" cy="2531427"/>
          </a:xfrm>
          <a:prstGeom prst="rect">
            <a:avLst/>
          </a:prstGeom>
          <a:noFill/>
          <a:ln>
            <a:noFill/>
          </a:ln>
        </p:spPr>
      </p:pic>
      <p:pic>
        <p:nvPicPr>
          <p:cNvPr id="154" name="Google Shape;154;p6"/>
          <p:cNvPicPr preferRelativeResize="0"/>
          <p:nvPr/>
        </p:nvPicPr>
        <p:blipFill rotWithShape="1">
          <a:blip r:embed="rId5">
            <a:alphaModFix/>
          </a:blip>
          <a:srcRect/>
          <a:stretch/>
        </p:blipFill>
        <p:spPr>
          <a:xfrm>
            <a:off x="7007762" y="3484453"/>
            <a:ext cx="4504246" cy="4504246"/>
          </a:xfrm>
          <a:prstGeom prst="rect">
            <a:avLst/>
          </a:prstGeom>
          <a:noFill/>
          <a:ln>
            <a:noFill/>
          </a:ln>
        </p:spPr>
      </p:pic>
      <p:pic>
        <p:nvPicPr>
          <p:cNvPr id="155" name="Google Shape;155;p6"/>
          <p:cNvPicPr preferRelativeResize="0"/>
          <p:nvPr/>
        </p:nvPicPr>
        <p:blipFill rotWithShape="1">
          <a:blip r:embed="rId6">
            <a:alphaModFix/>
          </a:blip>
          <a:srcRect/>
          <a:stretch/>
        </p:blipFill>
        <p:spPr>
          <a:xfrm>
            <a:off x="-244224" y="3872837"/>
            <a:ext cx="3727478" cy="3727478"/>
          </a:xfrm>
          <a:prstGeom prst="rect">
            <a:avLst/>
          </a:prstGeom>
          <a:noFill/>
          <a:ln>
            <a:noFill/>
          </a:ln>
        </p:spPr>
      </p:pic>
      <p:pic>
        <p:nvPicPr>
          <p:cNvPr id="156" name="Google Shape;156;p6"/>
          <p:cNvPicPr preferRelativeResize="0"/>
          <p:nvPr/>
        </p:nvPicPr>
        <p:blipFill rotWithShape="1">
          <a:blip r:embed="rId7">
            <a:alphaModFix/>
          </a:blip>
          <a:srcRect/>
          <a:stretch/>
        </p:blipFill>
        <p:spPr>
          <a:xfrm>
            <a:off x="6878378" y="175454"/>
            <a:ext cx="3624703" cy="36247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7"/>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163" name="Google Shape;163;p7"/>
          <p:cNvSpPr txBox="1">
            <a:spLocks noGrp="1"/>
          </p:cNvSpPr>
          <p:nvPr>
            <p:ph type="ctrTitle"/>
          </p:nvPr>
        </p:nvSpPr>
        <p:spPr>
          <a:xfrm>
            <a:off x="133842" y="305577"/>
            <a:ext cx="5136040" cy="6718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6600"/>
              </a:buClr>
              <a:buSzPct val="100000"/>
              <a:buFont typeface="Arial"/>
              <a:buNone/>
            </a:pPr>
            <a:br>
              <a:rPr lang="ja-JP">
                <a:solidFill>
                  <a:srgbClr val="FF6600"/>
                </a:solidFill>
              </a:rPr>
            </a:br>
            <a:r>
              <a:rPr lang="ja-JP" sz="4400" u="sng">
                <a:solidFill>
                  <a:srgbClr val="FF6600"/>
                </a:solidFill>
                <a:latin typeface="Meiryo"/>
                <a:ea typeface="Meiryo"/>
                <a:cs typeface="Meiryo"/>
                <a:sym typeface="Meiryo"/>
              </a:rPr>
              <a:t>開発背景②</a:t>
            </a:r>
            <a:endParaRPr/>
          </a:p>
        </p:txBody>
      </p:sp>
      <p:sp>
        <p:nvSpPr>
          <p:cNvPr id="164" name="Google Shape;16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7</a:t>
            </a:fld>
            <a:endParaRPr/>
          </a:p>
        </p:txBody>
      </p:sp>
      <p:pic>
        <p:nvPicPr>
          <p:cNvPr id="165" name="Google Shape;165;p7"/>
          <p:cNvPicPr preferRelativeResize="0"/>
          <p:nvPr/>
        </p:nvPicPr>
        <p:blipFill rotWithShape="1">
          <a:blip r:embed="rId4">
            <a:alphaModFix/>
          </a:blip>
          <a:srcRect/>
          <a:stretch/>
        </p:blipFill>
        <p:spPr>
          <a:xfrm>
            <a:off x="9024115" y="1399834"/>
            <a:ext cx="3402027" cy="3402027"/>
          </a:xfrm>
          <a:prstGeom prst="rect">
            <a:avLst/>
          </a:prstGeom>
          <a:noFill/>
          <a:ln>
            <a:noFill/>
          </a:ln>
        </p:spPr>
      </p:pic>
      <p:sp>
        <p:nvSpPr>
          <p:cNvPr id="166" name="Google Shape;166;p7"/>
          <p:cNvSpPr/>
          <p:nvPr/>
        </p:nvSpPr>
        <p:spPr>
          <a:xfrm>
            <a:off x="1311873" y="2382768"/>
            <a:ext cx="7712242" cy="1323474"/>
          </a:xfrm>
          <a:prstGeom prst="wedgeRoundRectCallout">
            <a:avLst>
              <a:gd name="adj1" fmla="val 53114"/>
              <a:gd name="adj2" fmla="val 1591"/>
              <a:gd name="adj3" fmla="val 16667"/>
            </a:avLst>
          </a:prstGeom>
          <a:solidFill>
            <a:srgbClr val="FEFEEC"/>
          </a:solidFill>
          <a:ln w="12700" cap="flat" cmpd="sng">
            <a:solidFill>
              <a:srgbClr val="FEFEE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800" b="0" i="0" u="none" strike="noStrike" cap="none" dirty="0">
                <a:solidFill>
                  <a:srgbClr val="006666"/>
                </a:solidFill>
                <a:latin typeface="Meiryo"/>
                <a:ea typeface="Meiryo"/>
                <a:cs typeface="Meiryo"/>
                <a:sym typeface="Meiryo"/>
              </a:rPr>
              <a:t>こんなに辛いのは私たちだけですか？</a:t>
            </a:r>
            <a:endParaRPr dirty="0"/>
          </a:p>
        </p:txBody>
      </p:sp>
      <p:pic>
        <p:nvPicPr>
          <p:cNvPr id="167" name="Google Shape;167;p7"/>
          <p:cNvPicPr preferRelativeResize="0"/>
          <p:nvPr/>
        </p:nvPicPr>
        <p:blipFill rotWithShape="1">
          <a:blip r:embed="rId5">
            <a:alphaModFix/>
          </a:blip>
          <a:srcRect/>
          <a:stretch/>
        </p:blipFill>
        <p:spPr>
          <a:xfrm>
            <a:off x="375494" y="3956384"/>
            <a:ext cx="2991853" cy="2991853"/>
          </a:xfrm>
          <a:prstGeom prst="rect">
            <a:avLst/>
          </a:prstGeom>
          <a:noFill/>
          <a:ln>
            <a:noFill/>
          </a:ln>
        </p:spPr>
      </p:pic>
      <p:sp>
        <p:nvSpPr>
          <p:cNvPr id="168" name="Google Shape;168;p7"/>
          <p:cNvSpPr/>
          <p:nvPr/>
        </p:nvSpPr>
        <p:spPr>
          <a:xfrm>
            <a:off x="3923552" y="4651556"/>
            <a:ext cx="7712242" cy="1991560"/>
          </a:xfrm>
          <a:prstGeom prst="wedgeRoundRectCallout">
            <a:avLst>
              <a:gd name="adj1" fmla="val -56090"/>
              <a:gd name="adj2" fmla="val -2954"/>
              <a:gd name="adj3" fmla="val 16667"/>
            </a:avLst>
          </a:prstGeom>
          <a:solidFill>
            <a:srgbClr val="FEFEEC"/>
          </a:solidFill>
          <a:ln w="12700" cap="flat" cmpd="sng">
            <a:solidFill>
              <a:srgbClr val="FEFEE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800" b="0" i="0" u="none" strike="noStrike" cap="none">
                <a:solidFill>
                  <a:srgbClr val="006666"/>
                </a:solidFill>
                <a:latin typeface="Meiryo"/>
                <a:ea typeface="Meiryo"/>
                <a:cs typeface="Meiryo"/>
                <a:sym typeface="Meiryo"/>
              </a:rPr>
              <a:t>いいえ、そのお悩みは</a:t>
            </a:r>
            <a:endParaRPr sz="2800" b="0" i="0" u="none" strike="noStrike" cap="none">
              <a:solidFill>
                <a:srgbClr val="006666"/>
              </a:solidFill>
              <a:latin typeface="Meiryo"/>
              <a:ea typeface="Meiryo"/>
              <a:cs typeface="Meiryo"/>
              <a:sym typeface="Meiryo"/>
            </a:endParaRPr>
          </a:p>
          <a:p>
            <a:pPr marL="0" marR="0" lvl="0" indent="0" algn="ctr" rtl="0">
              <a:spcBef>
                <a:spcPts val="0"/>
              </a:spcBef>
              <a:spcAft>
                <a:spcPts val="0"/>
              </a:spcAft>
              <a:buNone/>
            </a:pPr>
            <a:r>
              <a:rPr lang="ja-JP" sz="2800" b="0" i="0" u="none" strike="noStrike" cap="none">
                <a:solidFill>
                  <a:srgbClr val="006666"/>
                </a:solidFill>
                <a:latin typeface="Meiryo"/>
                <a:ea typeface="Meiryo"/>
                <a:cs typeface="Meiryo"/>
                <a:sym typeface="Meiryo"/>
              </a:rPr>
              <a:t>「インポスター症候群」</a:t>
            </a:r>
            <a:endParaRPr sz="2800" b="0" i="0" u="none" strike="noStrike" cap="none">
              <a:solidFill>
                <a:srgbClr val="006666"/>
              </a:solidFill>
              <a:latin typeface="Meiryo"/>
              <a:ea typeface="Meiryo"/>
              <a:cs typeface="Meiryo"/>
              <a:sym typeface="Meiryo"/>
            </a:endParaRPr>
          </a:p>
          <a:p>
            <a:pPr marL="0" marR="0" lvl="0" indent="0" algn="ctr" rtl="0">
              <a:spcBef>
                <a:spcPts val="0"/>
              </a:spcBef>
              <a:spcAft>
                <a:spcPts val="0"/>
              </a:spcAft>
              <a:buNone/>
            </a:pPr>
            <a:r>
              <a:rPr lang="ja-JP" sz="2800" b="0" i="0" u="none" strike="noStrike" cap="none">
                <a:solidFill>
                  <a:srgbClr val="006666"/>
                </a:solidFill>
                <a:latin typeface="Meiryo"/>
                <a:ea typeface="Meiryo"/>
                <a:cs typeface="Meiryo"/>
                <a:sym typeface="Meiryo"/>
              </a:rPr>
              <a:t>かもしれません。</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10" presetClass="entr" presetSubtype="0" fill="hold"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500"/>
                                        <p:tgtEl>
                                          <p:spTgt spid="1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7"/>
                                        </p:tgtEl>
                                        <p:attrNameLst>
                                          <p:attrName>style.visibility</p:attrName>
                                        </p:attrNameLst>
                                      </p:cBhvr>
                                      <p:to>
                                        <p:strVal val="visible"/>
                                      </p:to>
                                    </p:set>
                                    <p:animEffect transition="in" filter="fade">
                                      <p:cBhvr>
                                        <p:cTn id="15" dur="500"/>
                                        <p:tgtEl>
                                          <p:spTgt spid="16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8"/>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175" name="Google Shape;175;p8"/>
          <p:cNvSpPr txBox="1">
            <a:spLocks noGrp="1"/>
          </p:cNvSpPr>
          <p:nvPr>
            <p:ph type="ctrTitle"/>
          </p:nvPr>
        </p:nvSpPr>
        <p:spPr>
          <a:xfrm>
            <a:off x="133842" y="305577"/>
            <a:ext cx="5136040" cy="6718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6600"/>
              </a:buClr>
              <a:buSzPct val="100000"/>
              <a:buFont typeface="Arial"/>
              <a:buNone/>
            </a:pPr>
            <a:br>
              <a:rPr lang="ja-JP">
                <a:solidFill>
                  <a:srgbClr val="FF6600"/>
                </a:solidFill>
              </a:rPr>
            </a:br>
            <a:r>
              <a:rPr lang="ja-JP" sz="4400" u="sng">
                <a:solidFill>
                  <a:srgbClr val="FF6600"/>
                </a:solidFill>
                <a:latin typeface="Meiryo"/>
                <a:ea typeface="Meiryo"/>
                <a:cs typeface="Meiryo"/>
                <a:sym typeface="Meiryo"/>
              </a:rPr>
              <a:t>開発背景③</a:t>
            </a:r>
            <a:endParaRPr/>
          </a:p>
        </p:txBody>
      </p:sp>
      <p:sp>
        <p:nvSpPr>
          <p:cNvPr id="176" name="Google Shape;17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8</a:t>
            </a:fld>
            <a:endParaRPr/>
          </a:p>
        </p:txBody>
      </p:sp>
      <p:sp>
        <p:nvSpPr>
          <p:cNvPr id="177" name="Google Shape;177;p8"/>
          <p:cNvSpPr txBox="1"/>
          <p:nvPr/>
        </p:nvSpPr>
        <p:spPr>
          <a:xfrm>
            <a:off x="455966" y="1325251"/>
            <a:ext cx="5259033" cy="5184965"/>
          </a:xfrm>
          <a:prstGeom prst="rect">
            <a:avLst/>
          </a:prstGeom>
          <a:solidFill>
            <a:srgbClr val="FEFEEC"/>
          </a:solid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595959"/>
              </a:buClr>
              <a:buSzPts val="3200"/>
              <a:buFont typeface="Arial"/>
              <a:buNone/>
            </a:pPr>
            <a:r>
              <a:rPr lang="ja-JP" sz="3000" b="0" i="0" u="sng" strike="noStrike" cap="none">
                <a:solidFill>
                  <a:srgbClr val="595959"/>
                </a:solidFill>
                <a:latin typeface="メイリオ" panose="020B0604030504040204" pitchFamily="50" charset="-128"/>
                <a:ea typeface="メイリオ" panose="020B0604030504040204" pitchFamily="50" charset="-128"/>
                <a:sym typeface="Arial"/>
              </a:rPr>
              <a:t>「インポスター症候群」とは</a:t>
            </a:r>
            <a:endParaRPr sz="3000" b="0" i="0" u="sng" strike="noStrike" cap="none">
              <a:solidFill>
                <a:srgbClr val="595959"/>
              </a:solidFill>
              <a:latin typeface="メイリオ" panose="020B0604030504040204" pitchFamily="50" charset="-128"/>
              <a:ea typeface="メイリオ" panose="020B0604030504040204" pitchFamily="50" charset="-128"/>
              <a:sym typeface="Arial"/>
            </a:endParaRPr>
          </a:p>
          <a:p>
            <a:pPr marL="0" marR="0" lvl="0" indent="0" algn="l" rtl="0">
              <a:lnSpc>
                <a:spcPct val="90000"/>
              </a:lnSpc>
              <a:spcBef>
                <a:spcPts val="1000"/>
              </a:spcBef>
              <a:spcAft>
                <a:spcPts val="0"/>
              </a:spcAft>
              <a:buClr>
                <a:srgbClr val="595959"/>
              </a:buClr>
              <a:buSzPts val="3200"/>
              <a:buFont typeface="Arial"/>
              <a:buNone/>
            </a:pPr>
            <a:r>
              <a:rPr lang="ja-JP" sz="3000" b="0" i="0" u="none" strike="noStrike" cap="none">
                <a:solidFill>
                  <a:srgbClr val="595959"/>
                </a:solidFill>
                <a:latin typeface="メイリオ" panose="020B0604030504040204" pitchFamily="50" charset="-128"/>
                <a:ea typeface="メイリオ" panose="020B0604030504040204" pitchFamily="50" charset="-128"/>
                <a:sym typeface="Arial"/>
              </a:rPr>
              <a:t>・自分の達成を内面的に</a:t>
            </a:r>
            <a:endParaRPr sz="3000" b="0" i="0" u="none" strike="noStrike" cap="none">
              <a:solidFill>
                <a:srgbClr val="595959"/>
              </a:solidFill>
              <a:latin typeface="メイリオ" panose="020B0604030504040204" pitchFamily="50" charset="-128"/>
              <a:ea typeface="メイリオ" panose="020B0604030504040204" pitchFamily="50" charset="-128"/>
              <a:sym typeface="Arial"/>
            </a:endParaRPr>
          </a:p>
          <a:p>
            <a:pPr marL="0" marR="0" lvl="0" indent="0" algn="l" rtl="0">
              <a:lnSpc>
                <a:spcPct val="90000"/>
              </a:lnSpc>
              <a:spcBef>
                <a:spcPts val="1000"/>
              </a:spcBef>
              <a:spcAft>
                <a:spcPts val="0"/>
              </a:spcAft>
              <a:buClr>
                <a:srgbClr val="595959"/>
              </a:buClr>
              <a:buSzPts val="3200"/>
              <a:buFont typeface="Arial"/>
              <a:buNone/>
            </a:pPr>
            <a:r>
              <a:rPr lang="ja-JP" sz="3000" b="0" i="0" u="none" strike="noStrike" cap="none">
                <a:solidFill>
                  <a:srgbClr val="595959"/>
                </a:solidFill>
                <a:latin typeface="メイリオ" panose="020B0604030504040204" pitchFamily="50" charset="-128"/>
                <a:ea typeface="メイリオ" panose="020B0604030504040204" pitchFamily="50" charset="-128"/>
                <a:sym typeface="Arial"/>
              </a:rPr>
              <a:t>肯定できない</a:t>
            </a:r>
            <a:br>
              <a:rPr lang="ja-JP" sz="3000" b="0" i="0" u="none" strike="noStrike" cap="none">
                <a:solidFill>
                  <a:srgbClr val="595959"/>
                </a:solidFill>
                <a:latin typeface="メイリオ" panose="020B0604030504040204" pitchFamily="50" charset="-128"/>
                <a:ea typeface="メイリオ" panose="020B0604030504040204" pitchFamily="50" charset="-128"/>
                <a:sym typeface="Arial"/>
              </a:rPr>
            </a:br>
            <a:r>
              <a:rPr lang="ja-JP" sz="3000" b="0" i="0" u="none" strike="noStrike" cap="none">
                <a:solidFill>
                  <a:srgbClr val="595959"/>
                </a:solidFill>
                <a:latin typeface="メイリオ" panose="020B0604030504040204" pitchFamily="50" charset="-128"/>
                <a:ea typeface="メイリオ" panose="020B0604030504040204" pitchFamily="50" charset="-128"/>
                <a:sym typeface="Arial"/>
              </a:rPr>
              <a:t>・自分は詐欺師であると</a:t>
            </a:r>
            <a:endParaRPr sz="3000" b="0" i="0" u="none" strike="noStrike" cap="none">
              <a:solidFill>
                <a:srgbClr val="595959"/>
              </a:solidFill>
              <a:latin typeface="メイリオ" panose="020B0604030504040204" pitchFamily="50" charset="-128"/>
              <a:ea typeface="メイリオ" panose="020B0604030504040204" pitchFamily="50" charset="-128"/>
              <a:sym typeface="Arial"/>
            </a:endParaRPr>
          </a:p>
          <a:p>
            <a:pPr marL="0" marR="0" lvl="0" indent="0" algn="l" rtl="0">
              <a:lnSpc>
                <a:spcPct val="90000"/>
              </a:lnSpc>
              <a:spcBef>
                <a:spcPts val="1000"/>
              </a:spcBef>
              <a:spcAft>
                <a:spcPts val="0"/>
              </a:spcAft>
              <a:buClr>
                <a:srgbClr val="595959"/>
              </a:buClr>
              <a:buSzPts val="3200"/>
              <a:buFont typeface="Arial"/>
              <a:buNone/>
            </a:pPr>
            <a:r>
              <a:rPr lang="ja-JP" sz="3000" b="0" i="0" u="none" strike="noStrike" cap="none">
                <a:solidFill>
                  <a:srgbClr val="595959"/>
                </a:solidFill>
                <a:latin typeface="メイリオ" panose="020B0604030504040204" pitchFamily="50" charset="-128"/>
                <a:ea typeface="メイリオ" panose="020B0604030504040204" pitchFamily="50" charset="-128"/>
                <a:sym typeface="Arial"/>
              </a:rPr>
              <a:t>感じる傾向</a:t>
            </a:r>
            <a:endParaRPr sz="3000" b="0" i="0" u="none" strike="noStrike" cap="none">
              <a:solidFill>
                <a:srgbClr val="595959"/>
              </a:solidFill>
              <a:latin typeface="メイリオ" panose="020B0604030504040204" pitchFamily="50" charset="-128"/>
              <a:ea typeface="メイリオ" panose="020B0604030504040204" pitchFamily="50" charset="-128"/>
              <a:sym typeface="Arial"/>
            </a:endParaRPr>
          </a:p>
          <a:p>
            <a:pPr marL="0" marR="0" lvl="0" indent="0" algn="l" rtl="0">
              <a:lnSpc>
                <a:spcPct val="90000"/>
              </a:lnSpc>
              <a:spcBef>
                <a:spcPts val="1000"/>
              </a:spcBef>
              <a:spcAft>
                <a:spcPts val="0"/>
              </a:spcAft>
              <a:buClr>
                <a:srgbClr val="595959"/>
              </a:buClr>
              <a:buSzPts val="2400"/>
              <a:buFont typeface="Arial"/>
              <a:buNone/>
            </a:pPr>
            <a:r>
              <a:rPr lang="ja-JP" sz="2200" b="0" i="0" u="none" strike="noStrike" cap="none">
                <a:solidFill>
                  <a:srgbClr val="595959"/>
                </a:solidFill>
                <a:latin typeface="メイリオ" panose="020B0604030504040204" pitchFamily="50" charset="-128"/>
                <a:ea typeface="メイリオ" panose="020B0604030504040204" pitchFamily="50" charset="-128"/>
                <a:sym typeface="Arial"/>
              </a:rPr>
              <a:t>1978年に心理学者のポーリン・R・クランスとスザンヌ・A・アイムスによって命名された概念</a:t>
            </a:r>
            <a:endParaRPr sz="2200" b="0" i="0" u="none" strike="noStrike" cap="none">
              <a:solidFill>
                <a:srgbClr val="595959"/>
              </a:solidFill>
              <a:latin typeface="メイリオ" panose="020B0604030504040204" pitchFamily="50" charset="-128"/>
              <a:ea typeface="メイリオ" panose="020B0604030504040204" pitchFamily="50" charset="-128"/>
              <a:sym typeface="Arial"/>
            </a:endParaRPr>
          </a:p>
          <a:p>
            <a:pPr marL="0" marR="0" lvl="0" indent="0" algn="l" rtl="0">
              <a:lnSpc>
                <a:spcPct val="90000"/>
              </a:lnSpc>
              <a:spcBef>
                <a:spcPts val="1000"/>
              </a:spcBef>
              <a:spcAft>
                <a:spcPts val="0"/>
              </a:spcAft>
              <a:buClr>
                <a:srgbClr val="595959"/>
              </a:buClr>
              <a:buSzPts val="2400"/>
              <a:buFont typeface="Arial"/>
              <a:buNone/>
            </a:pPr>
            <a:r>
              <a:rPr lang="ja-JP" sz="2200" i="0" u="none" strike="noStrike" cap="none">
                <a:solidFill>
                  <a:srgbClr val="595959"/>
                </a:solidFill>
                <a:latin typeface="メイリオ" panose="020B0604030504040204" pitchFamily="50" charset="-128"/>
                <a:ea typeface="メイリオ" panose="020B0604030504040204" pitchFamily="50" charset="-128"/>
                <a:cs typeface="Meiryo"/>
                <a:sym typeface="Meiryo"/>
              </a:rPr>
              <a:t>※特定の出来事や外因に対する反応だと研究されている。精神障害と認識されているわけではない。</a:t>
            </a:r>
            <a:endParaRPr sz="1800" i="0" u="none" strike="noStrike" cap="none">
              <a:solidFill>
                <a:srgbClr val="595959"/>
              </a:solidFill>
              <a:latin typeface="メイリオ" panose="020B0604030504040204" pitchFamily="50" charset="-128"/>
              <a:ea typeface="メイリオ" panose="020B0604030504040204" pitchFamily="50" charset="-128"/>
              <a:cs typeface="Meiryo"/>
              <a:sym typeface="Meiryo"/>
            </a:endParaRPr>
          </a:p>
        </p:txBody>
      </p:sp>
      <p:sp>
        <p:nvSpPr>
          <p:cNvPr id="178" name="Google Shape;178;p8"/>
          <p:cNvSpPr txBox="1"/>
          <p:nvPr/>
        </p:nvSpPr>
        <p:spPr>
          <a:xfrm>
            <a:off x="6094767" y="1325251"/>
            <a:ext cx="5259033" cy="5184965"/>
          </a:xfrm>
          <a:prstGeom prst="rect">
            <a:avLst/>
          </a:prstGeom>
          <a:solidFill>
            <a:srgbClr val="F7A65E"/>
          </a:solid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3200"/>
              <a:buFont typeface="Arial"/>
              <a:buNone/>
            </a:pPr>
            <a:r>
              <a:rPr lang="ja-JP" sz="3200" b="0" i="0" u="sng" strike="noStrike" cap="none" dirty="0">
                <a:solidFill>
                  <a:schemeClr val="lt1"/>
                </a:solidFill>
                <a:latin typeface="Meiryo"/>
                <a:ea typeface="Meiryo"/>
                <a:cs typeface="Meiryo"/>
                <a:sym typeface="Meiryo"/>
              </a:rPr>
              <a:t>対処方法</a:t>
            </a:r>
            <a:endParaRPr sz="3200" b="0" i="0" u="sng" strike="noStrike" cap="none" dirty="0">
              <a:solidFill>
                <a:schemeClr val="lt1"/>
              </a:solidFill>
              <a:latin typeface="Meiryo"/>
              <a:ea typeface="Meiryo"/>
              <a:cs typeface="Meiryo"/>
              <a:sym typeface="Meiryo"/>
            </a:endParaRPr>
          </a:p>
          <a:p>
            <a:pPr marL="0" marR="0" lvl="0" indent="0" algn="l" rtl="0">
              <a:lnSpc>
                <a:spcPct val="90000"/>
              </a:lnSpc>
              <a:spcBef>
                <a:spcPts val="1000"/>
              </a:spcBef>
              <a:spcAft>
                <a:spcPts val="0"/>
              </a:spcAft>
              <a:buClr>
                <a:schemeClr val="lt1"/>
              </a:buClr>
              <a:buSzPts val="3200"/>
              <a:buFont typeface="Arial"/>
              <a:buNone/>
            </a:pPr>
            <a:r>
              <a:rPr lang="ja-JP" sz="3200" b="0" i="0" u="none" strike="noStrike" cap="none" dirty="0">
                <a:solidFill>
                  <a:schemeClr val="lt1"/>
                </a:solidFill>
                <a:latin typeface="Meiryo"/>
                <a:ea typeface="Meiryo"/>
                <a:cs typeface="Meiryo"/>
                <a:sym typeface="Meiryo"/>
              </a:rPr>
              <a:t>・自分が達成したこと</a:t>
            </a:r>
            <a:endParaRPr sz="3200" b="0" i="0" u="none" strike="noStrike" cap="none" dirty="0">
              <a:solidFill>
                <a:schemeClr val="lt1"/>
              </a:solidFill>
              <a:latin typeface="Meiryo"/>
              <a:ea typeface="Meiryo"/>
              <a:cs typeface="Meiryo"/>
              <a:sym typeface="Meiryo"/>
            </a:endParaRPr>
          </a:p>
          <a:p>
            <a:pPr marL="0" marR="0" lvl="0" indent="0" algn="l" rtl="0">
              <a:lnSpc>
                <a:spcPct val="90000"/>
              </a:lnSpc>
              <a:spcBef>
                <a:spcPts val="1000"/>
              </a:spcBef>
              <a:spcAft>
                <a:spcPts val="0"/>
              </a:spcAft>
              <a:buClr>
                <a:schemeClr val="lt1"/>
              </a:buClr>
              <a:buSzPts val="3200"/>
              <a:buFont typeface="Arial"/>
              <a:buNone/>
            </a:pPr>
            <a:r>
              <a:rPr lang="ja-JP" sz="3200" b="0" i="0" u="none" strike="noStrike" cap="none" dirty="0">
                <a:solidFill>
                  <a:schemeClr val="lt1"/>
                </a:solidFill>
                <a:latin typeface="Meiryo"/>
                <a:ea typeface="Meiryo"/>
                <a:cs typeface="Meiryo"/>
                <a:sym typeface="Meiryo"/>
              </a:rPr>
              <a:t>・ポジティブな感想、</a:t>
            </a:r>
            <a:endParaRPr sz="3200" b="0" i="0" u="none" strike="noStrike" cap="none" dirty="0">
              <a:solidFill>
                <a:schemeClr val="lt1"/>
              </a:solidFill>
              <a:latin typeface="Meiryo"/>
              <a:ea typeface="Meiryo"/>
              <a:cs typeface="Meiryo"/>
              <a:sym typeface="Meiryo"/>
            </a:endParaRPr>
          </a:p>
          <a:p>
            <a:pPr marL="0" marR="0" lvl="0" indent="0" algn="l" rtl="0">
              <a:lnSpc>
                <a:spcPct val="90000"/>
              </a:lnSpc>
              <a:spcBef>
                <a:spcPts val="1000"/>
              </a:spcBef>
              <a:spcAft>
                <a:spcPts val="0"/>
              </a:spcAft>
              <a:buClr>
                <a:schemeClr val="lt1"/>
              </a:buClr>
              <a:buSzPts val="3200"/>
              <a:buFont typeface="Arial"/>
              <a:buNone/>
            </a:pPr>
            <a:r>
              <a:rPr lang="ja-JP" sz="3200" b="0" i="0" u="none" strike="noStrike" cap="none" dirty="0">
                <a:solidFill>
                  <a:schemeClr val="lt1"/>
                </a:solidFill>
                <a:latin typeface="Meiryo"/>
                <a:ea typeface="Meiryo"/>
                <a:cs typeface="Meiryo"/>
                <a:sym typeface="Meiryo"/>
              </a:rPr>
              <a:t>・成功体験について</a:t>
            </a:r>
            <a:endParaRPr sz="3200" b="0" i="0" u="none" strike="noStrike" cap="none" dirty="0">
              <a:solidFill>
                <a:schemeClr val="lt1"/>
              </a:solidFill>
              <a:latin typeface="Meiryo"/>
              <a:ea typeface="Meiryo"/>
              <a:cs typeface="Meiryo"/>
              <a:sym typeface="Meiryo"/>
            </a:endParaRPr>
          </a:p>
          <a:p>
            <a:pPr marL="0" marR="0" lvl="0" indent="0" algn="l" rtl="0">
              <a:lnSpc>
                <a:spcPct val="90000"/>
              </a:lnSpc>
              <a:spcBef>
                <a:spcPts val="1000"/>
              </a:spcBef>
              <a:spcAft>
                <a:spcPts val="0"/>
              </a:spcAft>
              <a:buClr>
                <a:schemeClr val="dk1"/>
              </a:buClr>
              <a:buSzPts val="3200"/>
              <a:buFont typeface="Arial"/>
              <a:buNone/>
            </a:pPr>
            <a:endParaRPr sz="3200" b="0" i="0" u="none" strike="noStrike" cap="none" dirty="0">
              <a:solidFill>
                <a:schemeClr val="lt1"/>
              </a:solidFill>
              <a:latin typeface="Meiryo"/>
              <a:ea typeface="Meiryo"/>
              <a:cs typeface="Meiryo"/>
              <a:sym typeface="Meiryo"/>
            </a:endParaRPr>
          </a:p>
          <a:p>
            <a:pPr marL="0" marR="0" lvl="0" indent="0" algn="l" rtl="0">
              <a:lnSpc>
                <a:spcPct val="90000"/>
              </a:lnSpc>
              <a:spcBef>
                <a:spcPts val="1000"/>
              </a:spcBef>
              <a:spcAft>
                <a:spcPts val="0"/>
              </a:spcAft>
              <a:buClr>
                <a:schemeClr val="lt1"/>
              </a:buClr>
              <a:buSzPts val="3200"/>
              <a:buFont typeface="Arial"/>
              <a:buNone/>
            </a:pPr>
            <a:r>
              <a:rPr lang="ja-JP" sz="3200" b="0" i="0" u="none" strike="noStrike" cap="none" dirty="0">
                <a:solidFill>
                  <a:schemeClr val="lt1"/>
                </a:solidFill>
                <a:latin typeface="Meiryo"/>
                <a:ea typeface="Meiryo"/>
                <a:cs typeface="Meiryo"/>
                <a:sym typeface="Meiryo"/>
              </a:rPr>
              <a:t>のリストを作る</a:t>
            </a:r>
            <a:endParaRPr sz="3200" b="0" i="0" u="none" strike="noStrike" cap="none" dirty="0">
              <a:solidFill>
                <a:schemeClr val="lt1"/>
              </a:solidFill>
              <a:latin typeface="Meiryo"/>
              <a:ea typeface="Meiryo"/>
              <a:cs typeface="Meiryo"/>
              <a:sym typeface="Meiryo"/>
            </a:endParaRPr>
          </a:p>
          <a:p>
            <a:pPr marL="0" marR="0" lvl="0" indent="0" algn="l" rtl="0">
              <a:lnSpc>
                <a:spcPct val="90000"/>
              </a:lnSpc>
              <a:spcBef>
                <a:spcPts val="1000"/>
              </a:spcBef>
              <a:spcAft>
                <a:spcPts val="0"/>
              </a:spcAft>
              <a:buClr>
                <a:schemeClr val="lt1"/>
              </a:buClr>
              <a:buSzPts val="3200"/>
              <a:buFont typeface="Arial"/>
              <a:buNone/>
            </a:pPr>
            <a:r>
              <a:rPr lang="ja-JP" sz="3200" b="0" i="0" u="none" strike="noStrike" cap="none" dirty="0">
                <a:solidFill>
                  <a:schemeClr val="lt1"/>
                </a:solidFill>
                <a:latin typeface="Meiryo"/>
                <a:ea typeface="Meiryo"/>
                <a:cs typeface="Meiryo"/>
                <a:sym typeface="Meiryo"/>
              </a:rPr>
              <a:t>等で、インポスター症候群を緩和する可能性がある。</a:t>
            </a:r>
            <a:endParaRPr sz="3200" b="0" i="0" u="none" strike="noStrike" cap="none" dirty="0">
              <a:solidFill>
                <a:schemeClr val="lt1"/>
              </a:solidFill>
              <a:latin typeface="Meiryo"/>
              <a:ea typeface="Meiryo"/>
              <a:cs typeface="Meiryo"/>
              <a:sym typeface="Meiryo"/>
            </a:endParaRPr>
          </a:p>
        </p:txBody>
      </p:sp>
      <p:sp>
        <p:nvSpPr>
          <p:cNvPr id="179" name="Google Shape;179;p8"/>
          <p:cNvSpPr txBox="1"/>
          <p:nvPr/>
        </p:nvSpPr>
        <p:spPr>
          <a:xfrm>
            <a:off x="459027" y="6492275"/>
            <a:ext cx="2825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b="0" i="0" u="none" strike="noStrike" cap="none" dirty="0">
                <a:solidFill>
                  <a:srgbClr val="333333"/>
                </a:solidFill>
                <a:latin typeface="メイリオ" panose="020B0604030504040204" pitchFamily="50" charset="-128"/>
                <a:ea typeface="メイリオ" panose="020B0604030504040204" pitchFamily="50" charset="-128"/>
                <a:sym typeface="Arial"/>
              </a:rPr>
              <a:t>※ウィキペディアより引用</a:t>
            </a:r>
            <a:endParaRPr sz="1600" dirty="0">
              <a:solidFill>
                <a:schemeClr val="dk1"/>
              </a:solidFill>
              <a:latin typeface="メイリオ" panose="020B0604030504040204" pitchFamily="50" charset="-128"/>
              <a:ea typeface="メイリオ" panose="020B0604030504040204" pitchFamily="50" charset="-128"/>
              <a:sym typeface="Arial"/>
            </a:endParaRPr>
          </a:p>
        </p:txBody>
      </p:sp>
      <p:sp>
        <p:nvSpPr>
          <p:cNvPr id="180" name="Google Shape;180;p8"/>
          <p:cNvSpPr txBox="1"/>
          <p:nvPr/>
        </p:nvSpPr>
        <p:spPr>
          <a:xfrm>
            <a:off x="6170975" y="5543250"/>
            <a:ext cx="51360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600" b="0" i="0" dirty="0">
                <a:solidFill>
                  <a:srgbClr val="333333"/>
                </a:solidFill>
                <a:latin typeface="Arial"/>
                <a:ea typeface="Arial"/>
                <a:cs typeface="Arial"/>
                <a:sym typeface="Arial"/>
              </a:rPr>
              <a:t>Queena (2013). “The impostor phenomenon: Overcoming internalized barriers and recognizing achievements”. Vermont Connection: 3441–3452.</a:t>
            </a:r>
            <a:endParaRPr sz="1600"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fade">
                                      <p:cBhvr>
                                        <p:cTn id="10" dur="500"/>
                                        <p:tgtEl>
                                          <p:spTgt spid="1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500"/>
                                        <p:tgtEl>
                                          <p:spTgt spid="17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0"/>
                                        </p:tgtEl>
                                        <p:attrNameLst>
                                          <p:attrName>style.visibility</p:attrName>
                                        </p:attrNameLst>
                                      </p:cBhvr>
                                      <p:to>
                                        <p:strVal val="visible"/>
                                      </p:to>
                                    </p:set>
                                    <p:animEffect transition="in" filter="fade">
                                      <p:cBhvr>
                                        <p:cTn id="1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P spid="179" grpId="0"/>
      <p:bldP spid="18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9"/>
          <p:cNvPicPr preferRelativeResize="0"/>
          <p:nvPr/>
        </p:nvPicPr>
        <p:blipFill rotWithShape="1">
          <a:blip r:embed="rId3">
            <a:alphaModFix amt="50000"/>
          </a:blip>
          <a:srcRect/>
          <a:stretch/>
        </p:blipFill>
        <p:spPr>
          <a:xfrm>
            <a:off x="0" y="0"/>
            <a:ext cx="12191999" cy="6858000"/>
          </a:xfrm>
          <a:prstGeom prst="rect">
            <a:avLst/>
          </a:prstGeom>
          <a:noFill/>
          <a:ln>
            <a:noFill/>
          </a:ln>
        </p:spPr>
      </p:pic>
      <p:sp>
        <p:nvSpPr>
          <p:cNvPr id="187" name="Google Shape;187;p9"/>
          <p:cNvSpPr txBox="1">
            <a:spLocks noGrp="1"/>
          </p:cNvSpPr>
          <p:nvPr>
            <p:ph type="ctrTitle"/>
          </p:nvPr>
        </p:nvSpPr>
        <p:spPr>
          <a:xfrm>
            <a:off x="133842" y="305577"/>
            <a:ext cx="5136040" cy="6718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6600"/>
              </a:buClr>
              <a:buSzPct val="100000"/>
              <a:buFont typeface="Arial"/>
              <a:buNone/>
            </a:pPr>
            <a:br>
              <a:rPr lang="ja-JP">
                <a:solidFill>
                  <a:srgbClr val="FF6600"/>
                </a:solidFill>
              </a:rPr>
            </a:br>
            <a:r>
              <a:rPr lang="ja-JP" sz="4400" u="sng">
                <a:solidFill>
                  <a:srgbClr val="FF6600"/>
                </a:solidFill>
                <a:latin typeface="Meiryo"/>
                <a:ea typeface="Meiryo"/>
                <a:cs typeface="Meiryo"/>
                <a:sym typeface="Meiryo"/>
              </a:rPr>
              <a:t>開発背景④</a:t>
            </a:r>
            <a:endParaRPr/>
          </a:p>
        </p:txBody>
      </p:sp>
      <p:sp>
        <p:nvSpPr>
          <p:cNvPr id="188" name="Google Shape;18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9</a:t>
            </a:fld>
            <a:endParaRPr/>
          </a:p>
        </p:txBody>
      </p:sp>
      <p:sp>
        <p:nvSpPr>
          <p:cNvPr id="189" name="Google Shape;189;p9"/>
          <p:cNvSpPr txBox="1"/>
          <p:nvPr/>
        </p:nvSpPr>
        <p:spPr>
          <a:xfrm>
            <a:off x="133842" y="996580"/>
            <a:ext cx="11885437" cy="1087369"/>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595959"/>
              </a:buClr>
              <a:buSzPts val="3200"/>
              <a:buFont typeface="Arial"/>
              <a:buNone/>
            </a:pPr>
            <a:r>
              <a:rPr lang="ja-JP" sz="3200" dirty="0">
                <a:solidFill>
                  <a:srgbClr val="595959"/>
                </a:solidFill>
                <a:latin typeface="メイリオ" panose="020B0604030504040204" pitchFamily="50" charset="-128"/>
                <a:ea typeface="メイリオ" panose="020B0604030504040204" pitchFamily="50" charset="-128"/>
                <a:sym typeface="Arial"/>
              </a:rPr>
              <a:t>自己肯定感が低い女性の割合が多いことに着目！</a:t>
            </a:r>
            <a:endParaRPr sz="3200" dirty="0">
              <a:solidFill>
                <a:srgbClr val="595959"/>
              </a:solidFill>
              <a:latin typeface="メイリオ" panose="020B0604030504040204" pitchFamily="50" charset="-128"/>
              <a:ea typeface="メイリオ" panose="020B0604030504040204" pitchFamily="50" charset="-128"/>
              <a:sym typeface="Arial"/>
            </a:endParaRPr>
          </a:p>
          <a:p>
            <a:pPr marL="0" marR="0" lvl="0" indent="0" algn="ctr" rtl="0">
              <a:lnSpc>
                <a:spcPct val="90000"/>
              </a:lnSpc>
              <a:spcBef>
                <a:spcPts val="1000"/>
              </a:spcBef>
              <a:spcAft>
                <a:spcPts val="0"/>
              </a:spcAft>
              <a:buClr>
                <a:srgbClr val="595959"/>
              </a:buClr>
              <a:buSzPts val="2000"/>
              <a:buFont typeface="Arial"/>
              <a:buNone/>
            </a:pPr>
            <a:r>
              <a:rPr lang="ja-JP" sz="1900" dirty="0">
                <a:solidFill>
                  <a:srgbClr val="595959"/>
                </a:solidFill>
                <a:latin typeface="メイリオ" panose="020B0604030504040204" pitchFamily="50" charset="-128"/>
                <a:ea typeface="メイリオ" panose="020B0604030504040204" pitchFamily="50" charset="-128"/>
                <a:sym typeface="Arial"/>
              </a:rPr>
              <a:t>自己肯定感が最も低いのは男女ともに10代で、以降男性は緩やかに下降するが、女性は30代、50代で上昇。</a:t>
            </a:r>
            <a:endParaRPr sz="2000" dirty="0">
              <a:solidFill>
                <a:srgbClr val="595959"/>
              </a:solidFill>
              <a:latin typeface="メイリオ" panose="020B0604030504040204" pitchFamily="50" charset="-128"/>
              <a:ea typeface="メイリオ" panose="020B0604030504040204" pitchFamily="50" charset="-128"/>
              <a:sym typeface="Arial"/>
            </a:endParaRPr>
          </a:p>
        </p:txBody>
      </p:sp>
      <p:sp>
        <p:nvSpPr>
          <p:cNvPr id="190" name="Google Shape;190;p9"/>
          <p:cNvSpPr txBox="1"/>
          <p:nvPr/>
        </p:nvSpPr>
        <p:spPr>
          <a:xfrm>
            <a:off x="1229034" y="6552423"/>
            <a:ext cx="1109941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200" b="0" i="0">
                <a:solidFill>
                  <a:srgbClr val="333333"/>
                </a:solidFill>
                <a:latin typeface="Arial"/>
                <a:ea typeface="Arial"/>
                <a:cs typeface="Arial"/>
                <a:sym typeface="Arial"/>
              </a:rPr>
              <a:t>鯖江市市民活躍課調べ　　</a:t>
            </a:r>
            <a:r>
              <a:rPr lang="ja-JP" sz="1200" b="0" i="0">
                <a:solidFill>
                  <a:srgbClr val="1B1B1B"/>
                </a:solidFill>
                <a:latin typeface="Meiryo"/>
                <a:ea typeface="Meiryo"/>
                <a:cs typeface="Meiryo"/>
                <a:sym typeface="Meiryo"/>
              </a:rPr>
              <a:t>2021年3月～10月　20代～70代男女　803名</a:t>
            </a:r>
            <a:r>
              <a:rPr lang="ja-JP" sz="1200">
                <a:solidFill>
                  <a:srgbClr val="1B1B1B"/>
                </a:solidFill>
                <a:latin typeface="Meiryo"/>
                <a:ea typeface="Meiryo"/>
                <a:cs typeface="Meiryo"/>
                <a:sym typeface="Meiryo"/>
              </a:rPr>
              <a:t>　インポスター症候群に着目し、症候群に「あてはまる」人の割合</a:t>
            </a:r>
            <a:endParaRPr sz="1200">
              <a:solidFill>
                <a:schemeClr val="dk1"/>
              </a:solidFill>
              <a:latin typeface="Arial"/>
              <a:ea typeface="Arial"/>
              <a:cs typeface="Arial"/>
              <a:sym typeface="Arial"/>
            </a:endParaRPr>
          </a:p>
        </p:txBody>
      </p:sp>
      <p:sp>
        <p:nvSpPr>
          <p:cNvPr id="191" name="Google Shape;191;p9"/>
          <p:cNvSpPr txBox="1"/>
          <p:nvPr/>
        </p:nvSpPr>
        <p:spPr>
          <a:xfrm>
            <a:off x="-1" y="1974047"/>
            <a:ext cx="6701589" cy="482503"/>
          </a:xfrm>
          <a:prstGeom prst="rect">
            <a:avLst/>
          </a:prstGeom>
          <a:solidFill>
            <a:srgbClr val="AAD4C7"/>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chemeClr val="dk1"/>
              </a:buClr>
              <a:buSzPts val="2400"/>
              <a:buFont typeface="Arial"/>
              <a:buNone/>
            </a:pPr>
            <a:r>
              <a:rPr lang="ja-JP" sz="2400">
                <a:solidFill>
                  <a:schemeClr val="dk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sym typeface="Arial"/>
              </a:rPr>
              <a:t>「インポスター症候群」にあてはまる人の割合</a:t>
            </a:r>
            <a:endParaRPr>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endParaRPr>
          </a:p>
        </p:txBody>
      </p:sp>
      <p:pic>
        <p:nvPicPr>
          <p:cNvPr id="192" name="Google Shape;192;p9"/>
          <p:cNvPicPr preferRelativeResize="0"/>
          <p:nvPr/>
        </p:nvPicPr>
        <p:blipFill rotWithShape="1">
          <a:blip r:embed="rId4">
            <a:alphaModFix/>
          </a:blip>
          <a:srcRect/>
          <a:stretch/>
        </p:blipFill>
        <p:spPr>
          <a:xfrm>
            <a:off x="1229034" y="2502570"/>
            <a:ext cx="9733930" cy="3941906"/>
          </a:xfrm>
          <a:prstGeom prst="rect">
            <a:avLst/>
          </a:prstGeom>
          <a:noFill/>
          <a:ln>
            <a:noFill/>
          </a:ln>
        </p:spPr>
      </p:pic>
      <p:sp>
        <p:nvSpPr>
          <p:cNvPr id="193" name="Google Shape;193;p9"/>
          <p:cNvSpPr/>
          <p:nvPr/>
        </p:nvSpPr>
        <p:spPr>
          <a:xfrm rot="-4475802">
            <a:off x="4589481" y="3835438"/>
            <a:ext cx="961530" cy="338124"/>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9"/>
          <p:cNvSpPr/>
          <p:nvPr/>
        </p:nvSpPr>
        <p:spPr>
          <a:xfrm>
            <a:off x="3017972" y="5907629"/>
            <a:ext cx="6016300" cy="571632"/>
          </a:xfrm>
          <a:prstGeom prst="ellipse">
            <a:avLst/>
          </a:prstGeom>
          <a:noFill/>
          <a:ln w="5715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9"/>
          <p:cNvSpPr/>
          <p:nvPr/>
        </p:nvSpPr>
        <p:spPr>
          <a:xfrm rot="-4475802">
            <a:off x="6410649" y="4567356"/>
            <a:ext cx="487144" cy="383968"/>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9"/>
          <p:cNvSpPr/>
          <p:nvPr/>
        </p:nvSpPr>
        <p:spPr>
          <a:xfrm rot="-4475802">
            <a:off x="1564881" y="3542686"/>
            <a:ext cx="961530" cy="338124"/>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9"/>
          <p:cNvSpPr/>
          <p:nvPr/>
        </p:nvSpPr>
        <p:spPr>
          <a:xfrm rot="-4472003">
            <a:off x="7758314" y="4609843"/>
            <a:ext cx="908956" cy="298994"/>
          </a:xfrm>
          <a:prstGeom prst="rightArrow">
            <a:avLst>
              <a:gd name="adj1" fmla="val 50000"/>
              <a:gd name="adj2" fmla="val 5000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5"/>
                                        </p:tgtEl>
                                        <p:attrNameLst>
                                          <p:attrName>style.visibility</p:attrName>
                                        </p:attrNameLst>
                                      </p:cBhvr>
                                      <p:to>
                                        <p:strVal val="visible"/>
                                      </p:to>
                                    </p:set>
                                    <p:animEffect transition="in" filter="fade">
                                      <p:cBhvr>
                                        <p:cTn id="13" dur="500"/>
                                        <p:tgtEl>
                                          <p:spTgt spid="1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195" grpId="0" animBg="1"/>
      <p:bldP spid="196" grpId="0" animBg="1"/>
      <p:bldP spid="197" grpId="0" animBg="1"/>
    </p:bldLst>
  </p:timing>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2614</Words>
  <Application>Microsoft Office PowerPoint</Application>
  <PresentationFormat>ワイド画面</PresentationFormat>
  <Paragraphs>347</Paragraphs>
  <Slides>26</Slides>
  <Notes>26</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26</vt:i4>
      </vt:variant>
    </vt:vector>
  </HeadingPairs>
  <TitlesOfParts>
    <vt:vector size="30" baseType="lpstr">
      <vt:lpstr>Meiryo</vt:lpstr>
      <vt:lpstr>Meiryo</vt:lpstr>
      <vt:lpstr>Arial</vt:lpstr>
      <vt:lpstr>Office テーマ</vt:lpstr>
      <vt:lpstr>ほめられアプリ CHEER　ME</vt:lpstr>
      <vt:lpstr> Resume</vt:lpstr>
      <vt:lpstr>01.　アプリケーション概要   　および開発背景</vt:lpstr>
      <vt:lpstr> アプリケーション概要①</vt:lpstr>
      <vt:lpstr> アプリケーション概要②</vt:lpstr>
      <vt:lpstr> 開発背景①</vt:lpstr>
      <vt:lpstr> 開発背景②</vt:lpstr>
      <vt:lpstr> 開発背景③</vt:lpstr>
      <vt:lpstr> 開発背景④</vt:lpstr>
      <vt:lpstr> 新規性（優位性・差別点）</vt:lpstr>
      <vt:lpstr>02.　メンバーおよび役割分担</vt:lpstr>
      <vt:lpstr> メンバーおよび役割分担</vt:lpstr>
      <vt:lpstr>03.　システム構成および使用技術</vt:lpstr>
      <vt:lpstr> システム構成</vt:lpstr>
      <vt:lpstr> 使用技術</vt:lpstr>
      <vt:lpstr>04.　チャレンジポイント</vt:lpstr>
      <vt:lpstr> 技術挑戦①</vt:lpstr>
      <vt:lpstr> 技術挑戦②</vt:lpstr>
      <vt:lpstr> プロジェクト管理</vt:lpstr>
      <vt:lpstr>05.　CHEER　ME　デモ  　およびモニターの感想</vt:lpstr>
      <vt:lpstr>PowerPoint プレゼンテーション</vt:lpstr>
      <vt:lpstr>PowerPoint プレゼンテーション</vt:lpstr>
      <vt:lpstr>06.　追加したい機能 </vt:lpstr>
      <vt:lpstr>ユーザーの「心を軽くする」サポート機能の強化  1. レスポンシブ対応（スマホでアプリを見たい） 2．会話の記憶を持たせて、回答をカスタマイズさせる 3. 小さな目標を立てて、進捗を確認したり、 　インポスター症候群への対処ページの充実をはかる </vt:lpstr>
      <vt:lpstr>セキュリティ部分での機能強化  個人情報入力時や、サブスクリプション継続の有無 でのセキュリティの担保については、今後の課題 として引き続き取り組んでいきたい。</vt:lpstr>
      <vt:lpstr>ご清聴ありがとうございました！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ほめられアプリ CHEER　ME</dc:title>
  <dc:creator>Yuko Hiwatashi</dc:creator>
  <cp:lastModifiedBy>Yuko Hiwatashi</cp:lastModifiedBy>
  <cp:revision>4</cp:revision>
  <dcterms:created xsi:type="dcterms:W3CDTF">2023-08-18T14:18:03Z</dcterms:created>
  <dcterms:modified xsi:type="dcterms:W3CDTF">2023-08-25T01:23:01Z</dcterms:modified>
</cp:coreProperties>
</file>